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wdp" ContentType="image/vnd.ms-photo"/>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96" r:id="rId1"/>
  </p:sldMasterIdLst>
  <p:notesMasterIdLst>
    <p:notesMasterId r:id="rId68"/>
  </p:notesMasterIdLst>
  <p:handoutMasterIdLst>
    <p:handoutMasterId r:id="rId69"/>
  </p:handoutMasterIdLst>
  <p:sldIdLst>
    <p:sldId id="596" r:id="rId2"/>
    <p:sldId id="597" r:id="rId3"/>
    <p:sldId id="983" r:id="rId4"/>
    <p:sldId id="985" r:id="rId5"/>
    <p:sldId id="984" r:id="rId6"/>
    <p:sldId id="986" r:id="rId7"/>
    <p:sldId id="982" r:id="rId8"/>
    <p:sldId id="866" r:id="rId9"/>
    <p:sldId id="980" r:id="rId10"/>
    <p:sldId id="872" r:id="rId11"/>
    <p:sldId id="987" r:id="rId12"/>
    <p:sldId id="879" r:id="rId13"/>
    <p:sldId id="988" r:id="rId14"/>
    <p:sldId id="989" r:id="rId15"/>
    <p:sldId id="991" r:id="rId16"/>
    <p:sldId id="992" r:id="rId17"/>
    <p:sldId id="993" r:id="rId18"/>
    <p:sldId id="994" r:id="rId19"/>
    <p:sldId id="995" r:id="rId20"/>
    <p:sldId id="996" r:id="rId21"/>
    <p:sldId id="997" r:id="rId22"/>
    <p:sldId id="998" r:id="rId23"/>
    <p:sldId id="999" r:id="rId24"/>
    <p:sldId id="905" r:id="rId25"/>
    <p:sldId id="908" r:id="rId26"/>
    <p:sldId id="909" r:id="rId27"/>
    <p:sldId id="910" r:id="rId28"/>
    <p:sldId id="912" r:id="rId29"/>
    <p:sldId id="913" r:id="rId30"/>
    <p:sldId id="914" r:id="rId31"/>
    <p:sldId id="916" r:id="rId32"/>
    <p:sldId id="917" r:id="rId33"/>
    <p:sldId id="919" r:id="rId34"/>
    <p:sldId id="920" r:id="rId35"/>
    <p:sldId id="922" r:id="rId36"/>
    <p:sldId id="923" r:id="rId37"/>
    <p:sldId id="925" r:id="rId38"/>
    <p:sldId id="926" r:id="rId39"/>
    <p:sldId id="929" r:id="rId40"/>
    <p:sldId id="932" r:id="rId41"/>
    <p:sldId id="934" r:id="rId42"/>
    <p:sldId id="936" r:id="rId43"/>
    <p:sldId id="937" r:id="rId44"/>
    <p:sldId id="938" r:id="rId45"/>
    <p:sldId id="939" r:id="rId46"/>
    <p:sldId id="941" r:id="rId47"/>
    <p:sldId id="943" r:id="rId48"/>
    <p:sldId id="945" r:id="rId49"/>
    <p:sldId id="947" r:id="rId50"/>
    <p:sldId id="948" r:id="rId51"/>
    <p:sldId id="949" r:id="rId52"/>
    <p:sldId id="952" r:id="rId53"/>
    <p:sldId id="954" r:id="rId54"/>
    <p:sldId id="956" r:id="rId55"/>
    <p:sldId id="959" r:id="rId56"/>
    <p:sldId id="962" r:id="rId57"/>
    <p:sldId id="964" r:id="rId58"/>
    <p:sldId id="965" r:id="rId59"/>
    <p:sldId id="967" r:id="rId60"/>
    <p:sldId id="969" r:id="rId61"/>
    <p:sldId id="971" r:id="rId62"/>
    <p:sldId id="972" r:id="rId63"/>
    <p:sldId id="974" r:id="rId64"/>
    <p:sldId id="976" r:id="rId65"/>
    <p:sldId id="977" r:id="rId66"/>
    <p:sldId id="617" r:id="rId67"/>
  </p:sldIdLst>
  <p:sldSz cx="9144000" cy="5143500" type="screen16x9"/>
  <p:notesSz cx="6773863" cy="9659938"/>
  <p:kinsoku lang="zh-CN" invalStChars="!),.:;?]}、。—ˇ¨〃々—～‖…’”〕〉》」』〗】∶！＂＇），．：；？］｀｜｝·" invalEndChars="([{‘“〔〈《「『〖【（［｛．·"/>
  <p:defaultTextStyle>
    <a:defPPr>
      <a:defRPr lang="zh-CN"/>
    </a:defPPr>
    <a:lvl1pPr algn="l" rtl="0" eaLnBrk="0" fontAlgn="base" hangingPunct="0">
      <a:spcBef>
        <a:spcPct val="0"/>
      </a:spcBef>
      <a:spcAft>
        <a:spcPct val="0"/>
      </a:spcAft>
      <a:defRPr sz="1900" kern="1200">
        <a:solidFill>
          <a:schemeClr val="tx1"/>
        </a:solidFill>
        <a:latin typeface="Times New Roman" pitchFamily="18" charset="0"/>
        <a:ea typeface="宋体" charset="-122"/>
        <a:cs typeface="+mn-cs"/>
      </a:defRPr>
    </a:lvl1pPr>
    <a:lvl2pPr marL="285479" algn="l" rtl="0" eaLnBrk="0" fontAlgn="base" hangingPunct="0">
      <a:spcBef>
        <a:spcPct val="0"/>
      </a:spcBef>
      <a:spcAft>
        <a:spcPct val="0"/>
      </a:spcAft>
      <a:defRPr sz="1900" kern="1200">
        <a:solidFill>
          <a:schemeClr val="tx1"/>
        </a:solidFill>
        <a:latin typeface="Times New Roman" pitchFamily="18" charset="0"/>
        <a:ea typeface="宋体" charset="-122"/>
        <a:cs typeface="+mn-cs"/>
      </a:defRPr>
    </a:lvl2pPr>
    <a:lvl3pPr marL="570957" algn="l" rtl="0" eaLnBrk="0" fontAlgn="base" hangingPunct="0">
      <a:spcBef>
        <a:spcPct val="0"/>
      </a:spcBef>
      <a:spcAft>
        <a:spcPct val="0"/>
      </a:spcAft>
      <a:defRPr sz="1900" kern="1200">
        <a:solidFill>
          <a:schemeClr val="tx1"/>
        </a:solidFill>
        <a:latin typeface="Times New Roman" pitchFamily="18" charset="0"/>
        <a:ea typeface="宋体" charset="-122"/>
        <a:cs typeface="+mn-cs"/>
      </a:defRPr>
    </a:lvl3pPr>
    <a:lvl4pPr marL="856436" algn="l" rtl="0" eaLnBrk="0" fontAlgn="base" hangingPunct="0">
      <a:spcBef>
        <a:spcPct val="0"/>
      </a:spcBef>
      <a:spcAft>
        <a:spcPct val="0"/>
      </a:spcAft>
      <a:defRPr sz="1900" kern="1200">
        <a:solidFill>
          <a:schemeClr val="tx1"/>
        </a:solidFill>
        <a:latin typeface="Times New Roman" pitchFamily="18" charset="0"/>
        <a:ea typeface="宋体" charset="-122"/>
        <a:cs typeface="+mn-cs"/>
      </a:defRPr>
    </a:lvl4pPr>
    <a:lvl5pPr marL="1141914" algn="l" rtl="0" eaLnBrk="0" fontAlgn="base" hangingPunct="0">
      <a:spcBef>
        <a:spcPct val="0"/>
      </a:spcBef>
      <a:spcAft>
        <a:spcPct val="0"/>
      </a:spcAft>
      <a:defRPr sz="1900" kern="1200">
        <a:solidFill>
          <a:schemeClr val="tx1"/>
        </a:solidFill>
        <a:latin typeface="Times New Roman" pitchFamily="18" charset="0"/>
        <a:ea typeface="宋体" charset="-122"/>
        <a:cs typeface="+mn-cs"/>
      </a:defRPr>
    </a:lvl5pPr>
    <a:lvl6pPr marL="1427393" algn="l" defTabSz="570957" rtl="0" eaLnBrk="1" latinLnBrk="0" hangingPunct="1">
      <a:defRPr sz="1900" kern="1200">
        <a:solidFill>
          <a:schemeClr val="tx1"/>
        </a:solidFill>
        <a:latin typeface="Times New Roman" pitchFamily="18" charset="0"/>
        <a:ea typeface="宋体" charset="-122"/>
        <a:cs typeface="+mn-cs"/>
      </a:defRPr>
    </a:lvl6pPr>
    <a:lvl7pPr marL="1712871" algn="l" defTabSz="570957" rtl="0" eaLnBrk="1" latinLnBrk="0" hangingPunct="1">
      <a:defRPr sz="1900" kern="1200">
        <a:solidFill>
          <a:schemeClr val="tx1"/>
        </a:solidFill>
        <a:latin typeface="Times New Roman" pitchFamily="18" charset="0"/>
        <a:ea typeface="宋体" charset="-122"/>
        <a:cs typeface="+mn-cs"/>
      </a:defRPr>
    </a:lvl7pPr>
    <a:lvl8pPr marL="1998350" algn="l" defTabSz="570957" rtl="0" eaLnBrk="1" latinLnBrk="0" hangingPunct="1">
      <a:defRPr sz="1900" kern="1200">
        <a:solidFill>
          <a:schemeClr val="tx1"/>
        </a:solidFill>
        <a:latin typeface="Times New Roman" pitchFamily="18" charset="0"/>
        <a:ea typeface="宋体" charset="-122"/>
        <a:cs typeface="+mn-cs"/>
      </a:defRPr>
    </a:lvl8pPr>
    <a:lvl9pPr marL="2283829" algn="l" defTabSz="570957" rtl="0" eaLnBrk="1" latinLnBrk="0" hangingPunct="1">
      <a:defRPr sz="1900" kern="1200">
        <a:solidFill>
          <a:schemeClr val="tx1"/>
        </a:solidFill>
        <a:latin typeface="Times New Roman" pitchFamily="18" charset="0"/>
        <a:ea typeface="宋体" charset="-122"/>
        <a:cs typeface="+mn-cs"/>
      </a:defRPr>
    </a:lvl9pPr>
  </p:defaultTextStyle>
  <p:extLst>
    <p:ext uri="{EFAFB233-063F-42B5-8137-9DF3F51BA10A}">
      <p15:sldGuideLst xmlns:p15="http://schemas.microsoft.com/office/powerpoint/2012/main">
        <p15:guide id="1" orient="horz" pos="1711">
          <p15:clr>
            <a:srgbClr val="A4A3A4"/>
          </p15:clr>
        </p15:guide>
        <p15:guide id="2" pos="2880">
          <p15:clr>
            <a:srgbClr val="A4A3A4"/>
          </p15:clr>
        </p15:guide>
      </p15:sldGuideLst>
    </p:ext>
    <p:ext uri="{2D200454-40CA-4A62-9FC3-DE9A4176ACB9}">
      <p15:notesGuideLst xmlns:p15="http://schemas.microsoft.com/office/powerpoint/2012/main">
        <p15:guide id="1" orient="horz" pos="3042">
          <p15:clr>
            <a:srgbClr val="A4A3A4"/>
          </p15:clr>
        </p15:guide>
        <p15:guide id="2" pos="213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3300"/>
    <a:srgbClr val="003300"/>
    <a:srgbClr val="FF9900"/>
    <a:srgbClr val="CC9900"/>
    <a:srgbClr val="CC3300"/>
    <a:srgbClr val="CC00CC"/>
    <a:srgbClr val="3333FF"/>
    <a:srgbClr val="FFCCFF"/>
    <a:srgbClr val="FF0000"/>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3C2FFA5D-87B4-456A-9821-1D502468CF0F}" styleName="主题样式 1 - 强调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DA37D80-6434-44D0-A028-1B22A696006F}" styleName="浅色样式 3 - 强调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79658" autoAdjust="0"/>
  </p:normalViewPr>
  <p:slideViewPr>
    <p:cSldViewPr>
      <p:cViewPr varScale="1">
        <p:scale>
          <a:sx n="134" d="100"/>
          <a:sy n="134" d="100"/>
        </p:scale>
        <p:origin x="138" y="312"/>
      </p:cViewPr>
      <p:guideLst>
        <p:guide orient="horz" pos="1711"/>
        <p:guide pos="2880"/>
      </p:guideLst>
    </p:cSldViewPr>
  </p:slideViewPr>
  <p:outlineViewPr>
    <p:cViewPr>
      <p:scale>
        <a:sx n="33" d="100"/>
        <a:sy n="33" d="100"/>
      </p:scale>
      <p:origin x="0" y="18216"/>
    </p:cViewPr>
  </p:outlineViewPr>
  <p:notesTextViewPr>
    <p:cViewPr>
      <p:scale>
        <a:sx n="100" d="100"/>
        <a:sy n="100" d="100"/>
      </p:scale>
      <p:origin x="0" y="0"/>
    </p:cViewPr>
  </p:notesTextViewPr>
  <p:sorterViewPr>
    <p:cViewPr>
      <p:scale>
        <a:sx n="50" d="100"/>
        <a:sy n="50" d="100"/>
      </p:scale>
      <p:origin x="0" y="0"/>
    </p:cViewPr>
  </p:sorterViewPr>
  <p:notesViewPr>
    <p:cSldViewPr>
      <p:cViewPr varScale="1">
        <p:scale>
          <a:sx n="38" d="100"/>
          <a:sy n="38" d="100"/>
        </p:scale>
        <p:origin x="-1542" y="-96"/>
      </p:cViewPr>
      <p:guideLst>
        <p:guide orient="horz" pos="3042"/>
        <p:guide pos="2134"/>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1475128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body" sz="quarter" idx="3"/>
          </p:nvPr>
        </p:nvSpPr>
        <p:spPr bwMode="auto">
          <a:xfrm>
            <a:off x="903288" y="4587875"/>
            <a:ext cx="4967287" cy="4348163"/>
          </a:xfrm>
          <a:prstGeom prst="rect">
            <a:avLst/>
          </a:prstGeom>
          <a:noFill/>
          <a:ln w="12700">
            <a:noFill/>
            <a:miter lim="800000"/>
            <a:headEnd/>
            <a:tailEnd/>
          </a:ln>
          <a:effectLst/>
        </p:spPr>
        <p:txBody>
          <a:bodyPr vert="horz" wrap="square" lIns="90488" tIns="44450" rIns="90488" bIns="44450" numCol="1" anchor="t" anchorCtr="0" compatLnSpc="1">
            <a:prstTxWarp prst="textNoShape">
              <a:avLst/>
            </a:prstTxWarp>
          </a:bodyPr>
          <a:lstStyle/>
          <a:p>
            <a:pPr lvl="0"/>
            <a:r>
              <a:rPr lang="en-US" altLang="zh-CN" noProof="0"/>
              <a:t>Click to edit Master text styles</a:t>
            </a:r>
          </a:p>
          <a:p>
            <a:pPr lvl="1"/>
            <a:r>
              <a:rPr lang="en-US" altLang="zh-CN" noProof="0"/>
              <a:t>Second level</a:t>
            </a:r>
          </a:p>
          <a:p>
            <a:pPr lvl="2"/>
            <a:r>
              <a:rPr lang="en-US" altLang="zh-CN" noProof="0"/>
              <a:t>Third level</a:t>
            </a:r>
          </a:p>
          <a:p>
            <a:pPr lvl="3"/>
            <a:r>
              <a:rPr lang="en-US" altLang="zh-CN" noProof="0"/>
              <a:t>Fourth level</a:t>
            </a:r>
          </a:p>
          <a:p>
            <a:pPr lvl="4"/>
            <a:r>
              <a:rPr lang="en-US" altLang="zh-CN" noProof="0"/>
              <a:t>Fifth level</a:t>
            </a:r>
          </a:p>
        </p:txBody>
      </p:sp>
      <p:sp>
        <p:nvSpPr>
          <p:cNvPr id="175107" name="Rectangle 3"/>
          <p:cNvSpPr>
            <a:spLocks noGrp="1" noRot="1" noChangeAspect="1" noChangeArrowheads="1" noTextEdit="1"/>
          </p:cNvSpPr>
          <p:nvPr>
            <p:ph type="sldImg" idx="2"/>
          </p:nvPr>
        </p:nvSpPr>
        <p:spPr bwMode="auto">
          <a:xfrm>
            <a:off x="169863" y="725488"/>
            <a:ext cx="6434137" cy="3619500"/>
          </a:xfrm>
          <a:prstGeom prst="rect">
            <a:avLst/>
          </a:prstGeom>
          <a:noFill/>
          <a:ln w="12700">
            <a:solidFill>
              <a:schemeClr val="tx1"/>
            </a:solidFill>
            <a:miter lim="800000"/>
            <a:headEnd/>
            <a:tailEnd/>
          </a:ln>
        </p:spPr>
      </p:sp>
    </p:spTree>
    <p:extLst>
      <p:ext uri="{BB962C8B-B14F-4D97-AF65-F5344CB8AC3E}">
        <p14:creationId xmlns:p14="http://schemas.microsoft.com/office/powerpoint/2010/main" val="373013720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700" kern="1200">
        <a:solidFill>
          <a:schemeClr val="tx1"/>
        </a:solidFill>
        <a:latin typeface="Times New Roman" pitchFamily="18" charset="0"/>
        <a:ea typeface="宋体" pitchFamily="2" charset="-122"/>
        <a:cs typeface="+mn-cs"/>
      </a:defRPr>
    </a:lvl1pPr>
    <a:lvl2pPr marL="285479" algn="l" rtl="0" eaLnBrk="0" fontAlgn="base" hangingPunct="0">
      <a:spcBef>
        <a:spcPct val="30000"/>
      </a:spcBef>
      <a:spcAft>
        <a:spcPct val="0"/>
      </a:spcAft>
      <a:defRPr kumimoji="1" sz="700" kern="1200">
        <a:solidFill>
          <a:schemeClr val="tx1"/>
        </a:solidFill>
        <a:latin typeface="Times New Roman" pitchFamily="18" charset="0"/>
        <a:ea typeface="宋体" pitchFamily="2" charset="-122"/>
        <a:cs typeface="+mn-cs"/>
      </a:defRPr>
    </a:lvl2pPr>
    <a:lvl3pPr marL="570957" algn="l" rtl="0" eaLnBrk="0" fontAlgn="base" hangingPunct="0">
      <a:spcBef>
        <a:spcPct val="30000"/>
      </a:spcBef>
      <a:spcAft>
        <a:spcPct val="0"/>
      </a:spcAft>
      <a:defRPr kumimoji="1" sz="700" kern="1200">
        <a:solidFill>
          <a:schemeClr val="tx1"/>
        </a:solidFill>
        <a:latin typeface="Times New Roman" pitchFamily="18" charset="0"/>
        <a:ea typeface="宋体" pitchFamily="2" charset="-122"/>
        <a:cs typeface="+mn-cs"/>
      </a:defRPr>
    </a:lvl3pPr>
    <a:lvl4pPr marL="856436" algn="l" rtl="0" eaLnBrk="0" fontAlgn="base" hangingPunct="0">
      <a:spcBef>
        <a:spcPct val="30000"/>
      </a:spcBef>
      <a:spcAft>
        <a:spcPct val="0"/>
      </a:spcAft>
      <a:defRPr kumimoji="1" sz="700" kern="1200">
        <a:solidFill>
          <a:schemeClr val="tx1"/>
        </a:solidFill>
        <a:latin typeface="Times New Roman" pitchFamily="18" charset="0"/>
        <a:ea typeface="宋体" pitchFamily="2" charset="-122"/>
        <a:cs typeface="+mn-cs"/>
      </a:defRPr>
    </a:lvl4pPr>
    <a:lvl5pPr marL="1141914" algn="l" rtl="0" eaLnBrk="0" fontAlgn="base" hangingPunct="0">
      <a:spcBef>
        <a:spcPct val="30000"/>
      </a:spcBef>
      <a:spcAft>
        <a:spcPct val="0"/>
      </a:spcAft>
      <a:defRPr kumimoji="1" sz="700" kern="1200">
        <a:solidFill>
          <a:schemeClr val="tx1"/>
        </a:solidFill>
        <a:latin typeface="Times New Roman" pitchFamily="18" charset="0"/>
        <a:ea typeface="宋体" pitchFamily="2" charset="-122"/>
        <a:cs typeface="+mn-cs"/>
      </a:defRPr>
    </a:lvl5pPr>
    <a:lvl6pPr marL="1427393" algn="l" defTabSz="570957" rtl="0" eaLnBrk="1" latinLnBrk="0" hangingPunct="1">
      <a:defRPr sz="700" kern="1200">
        <a:solidFill>
          <a:schemeClr val="tx1"/>
        </a:solidFill>
        <a:latin typeface="+mn-lt"/>
        <a:ea typeface="+mn-ea"/>
        <a:cs typeface="+mn-cs"/>
      </a:defRPr>
    </a:lvl6pPr>
    <a:lvl7pPr marL="1712871" algn="l" defTabSz="570957" rtl="0" eaLnBrk="1" latinLnBrk="0" hangingPunct="1">
      <a:defRPr sz="700" kern="1200">
        <a:solidFill>
          <a:schemeClr val="tx1"/>
        </a:solidFill>
        <a:latin typeface="+mn-lt"/>
        <a:ea typeface="+mn-ea"/>
        <a:cs typeface="+mn-cs"/>
      </a:defRPr>
    </a:lvl7pPr>
    <a:lvl8pPr marL="1998350" algn="l" defTabSz="570957" rtl="0" eaLnBrk="1" latinLnBrk="0" hangingPunct="1">
      <a:defRPr sz="700" kern="1200">
        <a:solidFill>
          <a:schemeClr val="tx1"/>
        </a:solidFill>
        <a:latin typeface="+mn-lt"/>
        <a:ea typeface="+mn-ea"/>
        <a:cs typeface="+mn-cs"/>
      </a:defRPr>
    </a:lvl8pPr>
    <a:lvl9pPr marL="2283829" algn="l" defTabSz="570957" rtl="0" eaLnBrk="1" latinLnBrk="0" hangingPunct="1">
      <a:defRPr sz="7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 搜索引擎是指根据一定的策略、运用特定的计算机程序搜集互联网上的信息，在对信息进行组织和处理后，将处理后的信息展示给用户。</a:t>
            </a:r>
          </a:p>
          <a:p>
            <a:endParaRPr lang="zh-CN" altLang="en-US" dirty="0"/>
          </a:p>
        </p:txBody>
      </p:sp>
    </p:spTree>
    <p:extLst>
      <p:ext uri="{BB962C8B-B14F-4D97-AF65-F5344CB8AC3E}">
        <p14:creationId xmlns:p14="http://schemas.microsoft.com/office/powerpoint/2010/main" val="19055719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sz="700" b="0" i="0" kern="1200" dirty="0">
                <a:solidFill>
                  <a:schemeClr val="tx1"/>
                </a:solidFill>
                <a:effectLst/>
                <a:latin typeface="Times New Roman" pitchFamily="18" charset="0"/>
                <a:ea typeface="宋体" pitchFamily="2" charset="-122"/>
                <a:cs typeface="+mn-cs"/>
              </a:rPr>
              <a:t>1</a:t>
            </a:r>
            <a:r>
              <a:rPr kumimoji="1" lang="zh-CN" altLang="en-US" sz="700" b="0" i="0" kern="1200" dirty="0">
                <a:solidFill>
                  <a:schemeClr val="tx1"/>
                </a:solidFill>
                <a:effectLst/>
                <a:latin typeface="Times New Roman" pitchFamily="18" charset="0"/>
                <a:ea typeface="宋体" pitchFamily="2" charset="-122"/>
                <a:cs typeface="+mn-cs"/>
              </a:rPr>
              <a:t>、搜索引擎将网页大量抓取下来，通过分析器解析，将有价值的数据入库，检索器（索引器）对有效的内数据建立检索</a:t>
            </a:r>
          </a:p>
          <a:p>
            <a:r>
              <a:rPr kumimoji="1" lang="en-US" altLang="zh-CN" sz="700" b="0" i="0" kern="1200" dirty="0">
                <a:solidFill>
                  <a:schemeClr val="tx1"/>
                </a:solidFill>
                <a:effectLst/>
                <a:latin typeface="Times New Roman" pitchFamily="18" charset="0"/>
                <a:ea typeface="宋体" pitchFamily="2" charset="-122"/>
                <a:cs typeface="+mn-cs"/>
              </a:rPr>
              <a:t>2</a:t>
            </a:r>
            <a:r>
              <a:rPr kumimoji="1" lang="zh-CN" altLang="en-US" sz="700" b="0" i="0" kern="1200" dirty="0">
                <a:solidFill>
                  <a:schemeClr val="tx1"/>
                </a:solidFill>
                <a:effectLst/>
                <a:latin typeface="Times New Roman" pitchFamily="18" charset="0"/>
                <a:ea typeface="宋体" pitchFamily="2" charset="-122"/>
                <a:cs typeface="+mn-cs"/>
              </a:rPr>
              <a:t>、客户搜索界面</a:t>
            </a:r>
            <a:r>
              <a:rPr kumimoji="1" lang="en-US" altLang="zh-CN" sz="700" b="0" i="0" kern="1200" dirty="0">
                <a:solidFill>
                  <a:schemeClr val="tx1"/>
                </a:solidFill>
                <a:effectLst/>
                <a:latin typeface="Times New Roman" pitchFamily="18" charset="0"/>
                <a:ea typeface="宋体" pitchFamily="2" charset="-122"/>
                <a:cs typeface="+mn-cs"/>
              </a:rPr>
              <a:t>——&gt;</a:t>
            </a:r>
            <a:r>
              <a:rPr kumimoji="1" lang="zh-CN" altLang="en-US" sz="700" b="0" i="0" kern="1200" dirty="0">
                <a:solidFill>
                  <a:schemeClr val="tx1"/>
                </a:solidFill>
                <a:effectLst/>
                <a:latin typeface="Times New Roman" pitchFamily="18" charset="0"/>
                <a:ea typeface="宋体" pitchFamily="2" charset="-122"/>
                <a:cs typeface="+mn-cs"/>
              </a:rPr>
              <a:t>提交查询</a:t>
            </a:r>
            <a:r>
              <a:rPr kumimoji="1" lang="en-US" altLang="zh-CN" sz="700" b="0" i="0" kern="1200" dirty="0">
                <a:solidFill>
                  <a:schemeClr val="tx1"/>
                </a:solidFill>
                <a:effectLst/>
                <a:latin typeface="Times New Roman" pitchFamily="18" charset="0"/>
                <a:ea typeface="宋体" pitchFamily="2" charset="-122"/>
                <a:cs typeface="+mn-cs"/>
              </a:rPr>
              <a:t>——&gt;</a:t>
            </a:r>
            <a:r>
              <a:rPr kumimoji="1" lang="zh-CN" altLang="en-US" sz="700" b="0" i="0" kern="1200" dirty="0">
                <a:solidFill>
                  <a:schemeClr val="tx1"/>
                </a:solidFill>
                <a:effectLst/>
                <a:latin typeface="Times New Roman" pitchFamily="18" charset="0"/>
                <a:ea typeface="宋体" pitchFamily="2" charset="-122"/>
                <a:cs typeface="+mn-cs"/>
              </a:rPr>
              <a:t>检索器返回结果呈现给用户</a:t>
            </a:r>
          </a:p>
        </p:txBody>
      </p:sp>
    </p:spTree>
    <p:extLst>
      <p:ext uri="{BB962C8B-B14F-4D97-AF65-F5344CB8AC3E}">
        <p14:creationId xmlns:p14="http://schemas.microsoft.com/office/powerpoint/2010/main" val="33845803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用户搜索的大部分数据均来自于互联网，那通过什么方式才能将这些海量数据准确快速的返回给查询用户。其中关键关节就是数据抓取。</a:t>
            </a:r>
            <a:endParaRPr lang="en-US" altLang="zh-CN" dirty="0"/>
          </a:p>
          <a:p>
            <a:r>
              <a:rPr lang="zh-CN" altLang="en-US" dirty="0"/>
              <a:t>网络爬虫是一个自动提取网页程序，为搜索引擎从网上下载网页，准备数据显示。传统网络爬虫主要从一个</a:t>
            </a:r>
            <a:r>
              <a:rPr lang="en-US" altLang="zh-CN" dirty="0" err="1"/>
              <a:t>url</a:t>
            </a:r>
            <a:r>
              <a:rPr lang="zh-CN" altLang="en-US" dirty="0"/>
              <a:t>开始，获取网页的</a:t>
            </a:r>
            <a:r>
              <a:rPr lang="en-US" altLang="zh-CN" dirty="0" err="1"/>
              <a:t>url</a:t>
            </a:r>
            <a:r>
              <a:rPr lang="zh-CN" altLang="en-US" dirty="0"/>
              <a:t>，并且不断地将新的网页</a:t>
            </a:r>
            <a:r>
              <a:rPr lang="en-US" altLang="zh-CN" dirty="0" err="1"/>
              <a:t>rul</a:t>
            </a:r>
            <a:r>
              <a:rPr lang="zh-CN" altLang="en-US" dirty="0"/>
              <a:t>放入队列，以满足系统直到停止。</a:t>
            </a:r>
            <a:endParaRPr lang="en-US" altLang="zh-CN" dirty="0"/>
          </a:p>
          <a:p>
            <a:r>
              <a:rPr lang="zh-CN" altLang="en-US" dirty="0"/>
              <a:t>例如</a:t>
            </a:r>
            <a:r>
              <a:rPr lang="en-US" altLang="zh-CN" dirty="0" err="1"/>
              <a:t>Heritrix</a:t>
            </a:r>
            <a:r>
              <a:rPr lang="zh-CN" altLang="en-US" dirty="0"/>
              <a:t>等爬虫框架的一般步骤就是选择一个爬取</a:t>
            </a:r>
            <a:r>
              <a:rPr lang="en-US" altLang="zh-CN" dirty="0" err="1"/>
              <a:t>url</a:t>
            </a:r>
            <a:r>
              <a:rPr lang="en-US" altLang="zh-CN" dirty="0"/>
              <a:t>-</a:t>
            </a:r>
            <a:r>
              <a:rPr lang="zh-CN" altLang="en-US" dirty="0"/>
              <a:t>开始爬取</a:t>
            </a:r>
            <a:r>
              <a:rPr lang="en-US" altLang="zh-CN" dirty="0"/>
              <a:t>-</a:t>
            </a:r>
            <a:r>
              <a:rPr lang="zh-CN" altLang="en-US" dirty="0"/>
              <a:t>分析爬取结果</a:t>
            </a:r>
            <a:r>
              <a:rPr lang="en-US" altLang="zh-CN" dirty="0"/>
              <a:t>-</a:t>
            </a:r>
            <a:r>
              <a:rPr lang="zh-CN" altLang="en-US" dirty="0"/>
              <a:t>选择新的相关</a:t>
            </a:r>
            <a:r>
              <a:rPr lang="en-US" altLang="zh-CN" dirty="0" err="1"/>
              <a:t>url</a:t>
            </a:r>
            <a:r>
              <a:rPr lang="zh-CN" altLang="en-US" dirty="0"/>
              <a:t>添加到爬取</a:t>
            </a:r>
            <a:r>
              <a:rPr lang="en-US" altLang="zh-CN" dirty="0" err="1"/>
              <a:t>url</a:t>
            </a:r>
            <a:r>
              <a:rPr lang="zh-CN" altLang="en-US" dirty="0"/>
              <a:t>队列</a:t>
            </a:r>
            <a:r>
              <a:rPr lang="en-US" altLang="zh-CN" dirty="0"/>
              <a:t>-</a:t>
            </a:r>
            <a:r>
              <a:rPr lang="zh-CN" altLang="en-US" dirty="0"/>
              <a:t>标示已爬取</a:t>
            </a:r>
            <a:r>
              <a:rPr lang="en-US" altLang="zh-CN" dirty="0" err="1"/>
              <a:t>url</a:t>
            </a:r>
            <a:r>
              <a:rPr lang="zh-CN" altLang="en-US" dirty="0"/>
              <a:t>和将重复爬取的</a:t>
            </a:r>
            <a:r>
              <a:rPr lang="en-US" altLang="zh-CN" dirty="0" err="1"/>
              <a:t>url</a:t>
            </a:r>
            <a:r>
              <a:rPr lang="en-US" altLang="zh-CN" dirty="0"/>
              <a:t>-</a:t>
            </a:r>
            <a:r>
              <a:rPr lang="zh-CN" altLang="en-US" dirty="0"/>
              <a:t>循环操作。</a:t>
            </a:r>
          </a:p>
        </p:txBody>
      </p:sp>
    </p:spTree>
    <p:extLst>
      <p:ext uri="{BB962C8B-B14F-4D97-AF65-F5344CB8AC3E}">
        <p14:creationId xmlns:p14="http://schemas.microsoft.com/office/powerpoint/2010/main" val="23759713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6270712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01084623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使用</a:t>
            </a:r>
            <a:r>
              <a:rPr lang="en-US" altLang="zh-CN" dirty="0"/>
              <a:t>Python </a:t>
            </a:r>
            <a:r>
              <a:rPr lang="zh-CN" altLang="en-US" dirty="0"/>
              <a:t>语言实现网络爬虫和信息提交是非常简单的事情，代码行数很少，也无须知道网络通信等方面知识，非常适合非专业读者使用。然而，肆意的爬取网络数据并不是文明现象，通过程序自动提交内容争取竞争性资源也不公平。就像那些肆意的推销电话一样，他们无视接听者意愿，不仅令人讨厌也有可能引发法律纠纷。</a:t>
            </a:r>
          </a:p>
          <a:p>
            <a:endParaRPr lang="zh-CN" altLang="en-US" dirty="0"/>
          </a:p>
        </p:txBody>
      </p:sp>
    </p:spTree>
    <p:extLst>
      <p:ext uri="{BB962C8B-B14F-4D97-AF65-F5344CB8AC3E}">
        <p14:creationId xmlns:p14="http://schemas.microsoft.com/office/powerpoint/2010/main" val="2518432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[E12.2]</a:t>
            </a:r>
            <a:r>
              <a:rPr lang="zh-CN" altLang="en-US" dirty="0"/>
              <a:t>查阅资料更多了解</a:t>
            </a:r>
            <a:r>
              <a:rPr lang="en-US" altLang="zh-CN" dirty="0"/>
              <a:t>HTTP</a:t>
            </a:r>
            <a:r>
              <a:rPr lang="zh-CN" altLang="en-US" dirty="0"/>
              <a:t>协议中</a:t>
            </a:r>
            <a:r>
              <a:rPr lang="en-US" altLang="zh-CN" dirty="0"/>
              <a:t>post</a:t>
            </a:r>
            <a:r>
              <a:rPr lang="zh-CN" altLang="en-US" dirty="0"/>
              <a:t>和</a:t>
            </a:r>
            <a:r>
              <a:rPr lang="en-US" altLang="zh-CN" dirty="0"/>
              <a:t>get</a:t>
            </a:r>
            <a:r>
              <a:rPr lang="zh-CN" altLang="en-US" dirty="0"/>
              <a:t>功能的区别和联系。</a:t>
            </a:r>
          </a:p>
          <a:p>
            <a:r>
              <a:rPr lang="en-US" altLang="zh-CN" dirty="0"/>
              <a:t>[E12.3]requests </a:t>
            </a:r>
            <a:r>
              <a:rPr lang="zh-CN" altLang="en-US" dirty="0"/>
              <a:t>库提供了一个</a:t>
            </a:r>
            <a:r>
              <a:rPr lang="en-US" altLang="zh-CN" dirty="0"/>
              <a:t>post()</a:t>
            </a:r>
            <a:r>
              <a:rPr lang="zh-CN" altLang="en-US" dirty="0"/>
              <a:t>函数，查阅资料了解该函数的用法。</a:t>
            </a:r>
            <a:endParaRPr lang="en-US" altLang="zh-CN"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a:t>[E12.4]</a:t>
            </a:r>
            <a:r>
              <a:rPr lang="zh-CN" altLang="en-US" dirty="0"/>
              <a:t>用</a:t>
            </a:r>
            <a:r>
              <a:rPr lang="en-US" altLang="zh-CN" dirty="0"/>
              <a:t>get()</a:t>
            </a:r>
            <a:r>
              <a:rPr lang="zh-CN" altLang="en-US" dirty="0"/>
              <a:t>访问百度页面，用</a:t>
            </a:r>
            <a:r>
              <a:rPr lang="en-US" altLang="zh-CN" dirty="0" err="1"/>
              <a:t>len</a:t>
            </a:r>
            <a:r>
              <a:rPr lang="en-US" altLang="zh-CN" dirty="0"/>
              <a:t>()</a:t>
            </a:r>
            <a:r>
              <a:rPr lang="zh-CN" altLang="en-US" dirty="0"/>
              <a:t>函数分别计算</a:t>
            </a:r>
            <a:r>
              <a:rPr lang="en-US" altLang="zh-CN" dirty="0"/>
              <a:t>text </a:t>
            </a:r>
            <a:r>
              <a:rPr lang="zh-CN" altLang="en-US" dirty="0"/>
              <a:t>属性和</a:t>
            </a:r>
            <a:r>
              <a:rPr lang="en-US" altLang="zh-CN" dirty="0"/>
              <a:t>content </a:t>
            </a:r>
            <a:r>
              <a:rPr lang="zh-CN" altLang="en-US" dirty="0"/>
              <a:t>属性所返回网页内容的长度，思考长度差异产生的原因。</a:t>
            </a:r>
          </a:p>
          <a:p>
            <a:endParaRPr lang="zh-CN" altLang="en-US" dirty="0"/>
          </a:p>
          <a:p>
            <a:endParaRPr lang="zh-CN" altLang="en-US" dirty="0"/>
          </a:p>
        </p:txBody>
      </p:sp>
    </p:spTree>
    <p:extLst>
      <p:ext uri="{BB962C8B-B14F-4D97-AF65-F5344CB8AC3E}">
        <p14:creationId xmlns:p14="http://schemas.microsoft.com/office/powerpoint/2010/main" val="24598534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70991068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gif"/><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3080"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71776" y="411956"/>
            <a:ext cx="6372225" cy="2957513"/>
          </a:xfrm>
          <a:prstGeom prst="rect">
            <a:avLst/>
          </a:prstGeom>
          <a:noFill/>
          <a:extLst>
            <a:ext uri="{909E8E84-426E-40DD-AFC4-6F175D3DCCD1}">
              <a14:hiddenFill xmlns:a14="http://schemas.microsoft.com/office/drawing/2010/main">
                <a:solidFill>
                  <a:srgbClr val="FFFFFF"/>
                </a:solidFill>
              </a14:hiddenFill>
            </a:ext>
          </a:extLst>
        </p:spPr>
      </p:pic>
      <p:sp>
        <p:nvSpPr>
          <p:cNvPr id="3081" name="Rectangle 9" descr="Light horizontal"/>
          <p:cNvSpPr>
            <a:spLocks noChangeArrowheads="1"/>
          </p:cNvSpPr>
          <p:nvPr/>
        </p:nvSpPr>
        <p:spPr bwMode="gray">
          <a:xfrm>
            <a:off x="9526" y="7146"/>
            <a:ext cx="1473200" cy="5136356"/>
          </a:xfrm>
          <a:prstGeom prst="rect">
            <a:avLst/>
          </a:prstGeom>
          <a:pattFill prst="ltHorz">
            <a:fgClr>
              <a:schemeClr val="bg2"/>
            </a:fgClr>
            <a:bgClr>
              <a:schemeClr val="bg1"/>
            </a:bgClr>
          </a:pattFill>
          <a:ln>
            <a:noFill/>
          </a:ln>
          <a:effectLst/>
          <a:extLs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sz="1425"/>
          </a:p>
        </p:txBody>
      </p:sp>
      <p:sp>
        <p:nvSpPr>
          <p:cNvPr id="3082" name="Rectangle 10"/>
          <p:cNvSpPr>
            <a:spLocks noChangeArrowheads="1"/>
          </p:cNvSpPr>
          <p:nvPr/>
        </p:nvSpPr>
        <p:spPr bwMode="invGray">
          <a:xfrm>
            <a:off x="2" y="3200402"/>
            <a:ext cx="9153525" cy="827485"/>
          </a:xfrm>
          <a:prstGeom prst="rect">
            <a:avLst/>
          </a:prstGeom>
          <a:solidFill>
            <a:schemeClr val="accent1"/>
          </a:solidFill>
          <a:ln>
            <a:noFill/>
          </a:ln>
          <a:effectLst/>
          <a:extLs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sz="1425"/>
          </a:p>
        </p:txBody>
      </p:sp>
      <p:sp>
        <p:nvSpPr>
          <p:cNvPr id="3083" name="AutoShape 11"/>
          <p:cNvSpPr>
            <a:spLocks noChangeArrowheads="1"/>
          </p:cNvSpPr>
          <p:nvPr/>
        </p:nvSpPr>
        <p:spPr bwMode="ltGray">
          <a:xfrm>
            <a:off x="1473201" y="3829050"/>
            <a:ext cx="7137400" cy="400050"/>
          </a:xfrm>
          <a:prstGeom prst="roundRect">
            <a:avLst>
              <a:gd name="adj" fmla="val 16667"/>
            </a:avLst>
          </a:prstGeom>
          <a:solidFill>
            <a:schemeClr val="tx1"/>
          </a:solidFill>
          <a:ln w="28575" algn="ctr">
            <a:solidFill>
              <a:schemeClr val="bg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sz="1425"/>
          </a:p>
        </p:txBody>
      </p:sp>
      <p:sp>
        <p:nvSpPr>
          <p:cNvPr id="3074" name="Rectangle 2"/>
          <p:cNvSpPr>
            <a:spLocks noGrp="1" noChangeArrowheads="1"/>
          </p:cNvSpPr>
          <p:nvPr>
            <p:ph type="ctrTitle"/>
          </p:nvPr>
        </p:nvSpPr>
        <p:spPr>
          <a:xfrm>
            <a:off x="1524000" y="3143252"/>
            <a:ext cx="7239000" cy="759619"/>
          </a:xfrm>
        </p:spPr>
        <p:txBody>
          <a:bodyPr/>
          <a:lstStyle>
            <a:lvl1pPr algn="l">
              <a:defRPr sz="3300" b="1">
                <a:latin typeface="华文琥珀" panose="02010800040101010101" pitchFamily="2" charset="-122"/>
                <a:ea typeface="华文琥珀" panose="02010800040101010101" pitchFamily="2" charset="-122"/>
              </a:defRPr>
            </a:lvl1pPr>
          </a:lstStyle>
          <a:p>
            <a:pPr lvl="0"/>
            <a:r>
              <a:rPr lang="zh-CN" altLang="en-US" noProof="0"/>
              <a:t>单击此处编辑母版标题样式</a:t>
            </a:r>
            <a:endParaRPr lang="en-US" altLang="zh-CN" noProof="0" dirty="0"/>
          </a:p>
        </p:txBody>
      </p:sp>
      <p:sp>
        <p:nvSpPr>
          <p:cNvPr id="3075" name="Rectangle 3"/>
          <p:cNvSpPr>
            <a:spLocks noGrp="1" noChangeArrowheads="1"/>
          </p:cNvSpPr>
          <p:nvPr>
            <p:ph type="subTitle" idx="1"/>
          </p:nvPr>
        </p:nvSpPr>
        <p:spPr bwMode="white">
          <a:xfrm>
            <a:off x="1524000" y="3886200"/>
            <a:ext cx="7086600" cy="285750"/>
          </a:xfrm>
        </p:spPr>
        <p:txBody>
          <a:bodyPr/>
          <a:lstStyle>
            <a:lvl1pPr marL="0" indent="0" algn="ctr">
              <a:buFont typeface="Wingdings" panose="05000000000000000000" pitchFamily="2" charset="2"/>
              <a:buNone/>
              <a:defRPr sz="1800" b="1">
                <a:solidFill>
                  <a:schemeClr val="bg1"/>
                </a:solidFill>
                <a:effectLst>
                  <a:outerShdw blurRad="38100" dist="38100" dir="2700000" algn="tl">
                    <a:srgbClr val="000000">
                      <a:alpha val="43137"/>
                    </a:srgbClr>
                  </a:outerShdw>
                </a:effectLst>
                <a:latin typeface="华文行楷" panose="02010800040101010101" pitchFamily="2" charset="-122"/>
                <a:ea typeface="华文行楷" panose="02010800040101010101" pitchFamily="2" charset="-122"/>
              </a:defRPr>
            </a:lvl1pPr>
          </a:lstStyle>
          <a:p>
            <a:pPr lvl="0"/>
            <a:r>
              <a:rPr lang="zh-CN" altLang="en-US" noProof="0"/>
              <a:t>单击此处编辑母版副标题样式</a:t>
            </a:r>
            <a:endParaRPr lang="en-US" altLang="zh-CN" noProof="0" dirty="0"/>
          </a:p>
        </p:txBody>
      </p:sp>
      <p:sp>
        <p:nvSpPr>
          <p:cNvPr id="3076" name="Rectangle 4"/>
          <p:cNvSpPr>
            <a:spLocks noGrp="1" noChangeArrowheads="1"/>
          </p:cNvSpPr>
          <p:nvPr>
            <p:ph type="dt" sz="half" idx="2"/>
          </p:nvPr>
        </p:nvSpPr>
        <p:spPr>
          <a:xfrm>
            <a:off x="457200" y="4857752"/>
            <a:ext cx="2133600" cy="183356"/>
          </a:xfrm>
        </p:spPr>
        <p:txBody>
          <a:bodyPr/>
          <a:lstStyle>
            <a:lvl1pPr>
              <a:defRPr sz="900"/>
            </a:lvl1pPr>
          </a:lstStyle>
          <a:p>
            <a:endParaRPr lang="en-US" altLang="zh-CN"/>
          </a:p>
        </p:txBody>
      </p:sp>
      <p:sp>
        <p:nvSpPr>
          <p:cNvPr id="3077" name="Rectangle 5"/>
          <p:cNvSpPr>
            <a:spLocks noGrp="1" noChangeArrowheads="1"/>
          </p:cNvSpPr>
          <p:nvPr>
            <p:ph type="ftr" sz="quarter" idx="3"/>
          </p:nvPr>
        </p:nvSpPr>
        <p:spPr>
          <a:xfrm>
            <a:off x="3124200" y="4857752"/>
            <a:ext cx="2895600" cy="183356"/>
          </a:xfrm>
        </p:spPr>
        <p:txBody>
          <a:bodyPr/>
          <a:lstStyle>
            <a:lvl1pPr>
              <a:defRPr sz="900"/>
            </a:lvl1pPr>
          </a:lstStyle>
          <a:p>
            <a:endParaRPr lang="en-US" altLang="zh-CN"/>
          </a:p>
        </p:txBody>
      </p:sp>
      <p:sp>
        <p:nvSpPr>
          <p:cNvPr id="3078" name="Rectangle 6"/>
          <p:cNvSpPr>
            <a:spLocks noGrp="1" noChangeArrowheads="1"/>
          </p:cNvSpPr>
          <p:nvPr>
            <p:ph type="sldNum" sz="quarter" idx="4"/>
          </p:nvPr>
        </p:nvSpPr>
        <p:spPr>
          <a:xfrm>
            <a:off x="6553200" y="4857752"/>
            <a:ext cx="2133600" cy="183356"/>
          </a:xfrm>
        </p:spPr>
        <p:txBody>
          <a:bodyPr/>
          <a:lstStyle>
            <a:lvl1pPr>
              <a:defRPr sz="900"/>
            </a:lvl1pPr>
          </a:lstStyle>
          <a:p>
            <a:fld id="{5487D431-18E7-4504-9CA3-7A8406701EA1}" type="slidenum">
              <a:rPr lang="en-US" altLang="zh-CN"/>
              <a:pPr/>
              <a:t>‹#›</a:t>
            </a:fld>
            <a:endParaRPr lang="en-US" altLang="zh-CN"/>
          </a:p>
        </p:txBody>
      </p:sp>
    </p:spTree>
    <p:extLst>
      <p:ext uri="{BB962C8B-B14F-4D97-AF65-F5344CB8AC3E}">
        <p14:creationId xmlns:p14="http://schemas.microsoft.com/office/powerpoint/2010/main" val="1382690298"/>
      </p:ext>
    </p:extLst>
  </p:cSld>
  <p:clrMapOvr>
    <a:masterClrMapping/>
  </p:clrMapOvr>
  <p:transition spd="slow">
    <p:wipe dir="d"/>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chemeClr val="bg1">
            <a:alpha val="35000"/>
          </a:schemeClr>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b="1">
                <a:solidFill>
                  <a:srgbClr val="FFFF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3" name="内容占位符 2"/>
          <p:cNvSpPr>
            <a:spLocks noGrp="1"/>
          </p:cNvSpPr>
          <p:nvPr>
            <p:ph idx="1"/>
          </p:nvPr>
        </p:nvSpPr>
        <p:spPr/>
        <p:txBody>
          <a:bodyPr/>
          <a:lstStyle>
            <a:lvl1pPr>
              <a:defRPr b="1">
                <a:solidFill>
                  <a:srgbClr val="6633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1pPr>
            <a:lvl2pPr>
              <a:defRPr b="1">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defRPr>
            </a:lvl2pPr>
            <a:lvl3pPr>
              <a:defRPr b="1">
                <a:effectLst>
                  <a:outerShdw blurRad="38100" dist="38100" dir="2700000" algn="tl">
                    <a:srgbClr val="000000">
                      <a:alpha val="43137"/>
                    </a:srgbClr>
                  </a:outerShdw>
                </a:effectLst>
                <a:latin typeface="黑体" panose="02010609060101010101" pitchFamily="49" charset="-122"/>
                <a:ea typeface="黑体" panose="02010609060101010101" pitchFamily="49" charset="-122"/>
              </a:defRPr>
            </a:lvl3pPr>
            <a:lvl4pPr>
              <a:defRPr b="1">
                <a:effectLst>
                  <a:outerShdw blurRad="38100" dist="38100" dir="2700000" algn="tl">
                    <a:srgbClr val="000000">
                      <a:alpha val="43137"/>
                    </a:srgbClr>
                  </a:outerShdw>
                </a:effectLst>
                <a:latin typeface="楷体" panose="02010609060101010101" pitchFamily="49" charset="-122"/>
                <a:ea typeface="楷体" panose="02010609060101010101" pitchFamily="49" charset="-122"/>
              </a:defRPr>
            </a:lvl4pPr>
            <a:lvl5pPr>
              <a:defRPr b="1">
                <a:effectLst>
                  <a:outerShdw blurRad="38100" dist="38100" dir="2700000" algn="tl">
                    <a:srgbClr val="000000">
                      <a:alpha val="43137"/>
                    </a:srgbClr>
                  </a:outerShdw>
                </a:effectLst>
                <a:latin typeface="仿宋" panose="02010609060101010101" pitchFamily="49" charset="-122"/>
                <a:ea typeface="仿宋" panose="02010609060101010101" pitchFamily="49"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A5D5F21E-5FE6-4FB1-868C-C8EDB34D8309}" type="slidenum">
              <a:rPr lang="en-US" altLang="zh-CN"/>
              <a:pPr/>
              <a:t>‹#›</a:t>
            </a:fld>
            <a:endParaRPr lang="en-US" altLang="zh-CN"/>
          </a:p>
        </p:txBody>
      </p:sp>
      <p:pic>
        <p:nvPicPr>
          <p:cNvPr id="7" name="图片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0392" y="4785998"/>
            <a:ext cx="1787352" cy="336860"/>
          </a:xfrm>
          <a:prstGeom prst="rect">
            <a:avLst/>
          </a:prstGeom>
        </p:spPr>
      </p:pic>
      <p:pic>
        <p:nvPicPr>
          <p:cNvPr id="8" name="图片 7"/>
          <p:cNvPicPr>
            <a:picLocks noChangeAspect="1"/>
          </p:cNvPicPr>
          <p:nvPr/>
        </p:nvPicPr>
        <p:blipFill>
          <a:blip r:embed="rId3" cstate="print">
            <a:extLst>
              <a:ext uri="{BEBA8EAE-BF5A-486C-A8C5-ECC9F3942E4B}">
                <a14:imgProps xmlns:a14="http://schemas.microsoft.com/office/drawing/2010/main">
                  <a14:imgLayer r:embed="rId4">
                    <a14:imgEffect>
                      <a14:artisticGlowDiffused/>
                    </a14:imgEffect>
                  </a14:imgLayer>
                </a14:imgProps>
              </a:ext>
              <a:ext uri="{28A0092B-C50C-407E-A947-70E740481C1C}">
                <a14:useLocalDpi xmlns:a14="http://schemas.microsoft.com/office/drawing/2010/main" val="0"/>
              </a:ext>
            </a:extLst>
          </a:blip>
          <a:stretch>
            <a:fillRect/>
          </a:stretch>
        </p:blipFill>
        <p:spPr>
          <a:xfrm>
            <a:off x="7963053" y="0"/>
            <a:ext cx="1189261" cy="519522"/>
          </a:xfrm>
          <a:prstGeom prst="rect">
            <a:avLst/>
          </a:prstGeom>
          <a:effectLst>
            <a:reflection blurRad="6350" stA="24000" endPos="21000" dir="5400000" sy="-100000" algn="bl" rotWithShape="0"/>
            <a:softEdge rad="38100"/>
          </a:effectLst>
        </p:spPr>
      </p:pic>
    </p:spTree>
    <p:extLst>
      <p:ext uri="{BB962C8B-B14F-4D97-AF65-F5344CB8AC3E}">
        <p14:creationId xmlns:p14="http://schemas.microsoft.com/office/powerpoint/2010/main" val="4149762876"/>
      </p:ext>
    </p:extLst>
  </p:cSld>
  <p:clrMapOvr>
    <a:masterClrMapping/>
  </p:clrMapOvr>
  <p:transition spd="slow">
    <p:wipe dir="d"/>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lvl1pPr>
              <a:defRPr/>
            </a:lvl1pPr>
          </a:lstStyle>
          <a:p>
            <a:endParaRPr lang="en-US" altLang="zh-CN"/>
          </a:p>
        </p:txBody>
      </p:sp>
      <p:sp>
        <p:nvSpPr>
          <p:cNvPr id="4" name="页脚占位符 3"/>
          <p:cNvSpPr>
            <a:spLocks noGrp="1"/>
          </p:cNvSpPr>
          <p:nvPr>
            <p:ph type="ftr" sz="quarter" idx="11"/>
          </p:nvPr>
        </p:nvSpPr>
        <p:spPr/>
        <p:txBody>
          <a:bodyPr/>
          <a:lstStyle>
            <a:lvl1pPr>
              <a:defRPr/>
            </a:lvl1pPr>
          </a:lstStyle>
          <a:p>
            <a:endParaRPr lang="en-US" altLang="zh-CN"/>
          </a:p>
        </p:txBody>
      </p:sp>
      <p:sp>
        <p:nvSpPr>
          <p:cNvPr id="5" name="灯片编号占位符 4"/>
          <p:cNvSpPr>
            <a:spLocks noGrp="1"/>
          </p:cNvSpPr>
          <p:nvPr>
            <p:ph type="sldNum" sz="quarter" idx="12"/>
          </p:nvPr>
        </p:nvSpPr>
        <p:spPr/>
        <p:txBody>
          <a:bodyPr/>
          <a:lstStyle>
            <a:lvl1pPr>
              <a:defRPr/>
            </a:lvl1pPr>
          </a:lstStyle>
          <a:p>
            <a:fld id="{4B9A7A53-8BC2-405E-9D30-836DFB285339}" type="slidenum">
              <a:rPr lang="en-US" altLang="zh-CN"/>
              <a:pPr/>
              <a:t>‹#›</a:t>
            </a:fld>
            <a:endParaRPr lang="en-US" altLang="zh-CN"/>
          </a:p>
        </p:txBody>
      </p:sp>
      <p:pic>
        <p:nvPicPr>
          <p:cNvPr id="6" name="图片 5"/>
          <p:cNvPicPr>
            <a:picLocks noChangeAspect="1"/>
          </p:cNvPicPr>
          <p:nvPr userDrawn="1"/>
        </p:nvPicPr>
        <p:blipFill>
          <a:blip r:embed="rId2" cstate="print">
            <a:extLst>
              <a:ext uri="{BEBA8EAE-BF5A-486C-A8C5-ECC9F3942E4B}">
                <a14:imgProps xmlns:a14="http://schemas.microsoft.com/office/drawing/2010/main">
                  <a14:imgLayer r:embed="rId3">
                    <a14:imgEffect>
                      <a14:artisticGlowDiffused/>
                    </a14:imgEffect>
                  </a14:imgLayer>
                </a14:imgProps>
              </a:ext>
              <a:ext uri="{28A0092B-C50C-407E-A947-70E740481C1C}">
                <a14:useLocalDpi xmlns:a14="http://schemas.microsoft.com/office/drawing/2010/main" val="0"/>
              </a:ext>
            </a:extLst>
          </a:blip>
          <a:stretch>
            <a:fillRect/>
          </a:stretch>
        </p:blipFill>
        <p:spPr>
          <a:xfrm>
            <a:off x="7963052" y="0"/>
            <a:ext cx="1189261" cy="483518"/>
          </a:xfrm>
          <a:prstGeom prst="rect">
            <a:avLst/>
          </a:prstGeom>
          <a:effectLst>
            <a:reflection blurRad="6350" stA="24000" endPos="21000" dir="5400000" sy="-100000" algn="bl" rotWithShape="0"/>
            <a:softEdge rad="38100"/>
          </a:effectLst>
        </p:spPr>
      </p:pic>
    </p:spTree>
    <p:extLst>
      <p:ext uri="{BB962C8B-B14F-4D97-AF65-F5344CB8AC3E}">
        <p14:creationId xmlns:p14="http://schemas.microsoft.com/office/powerpoint/2010/main" val="2569921992"/>
      </p:ext>
    </p:extLst>
  </p:cSld>
  <p:clrMapOvr>
    <a:masterClrMapping/>
  </p:clrMapOvr>
  <p:transition spd="slow">
    <p:wipe dir="d"/>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vl1pPr>
          </a:lstStyle>
          <a:p>
            <a:endParaRPr lang="en-US" altLang="zh-CN"/>
          </a:p>
        </p:txBody>
      </p:sp>
      <p:sp>
        <p:nvSpPr>
          <p:cNvPr id="3" name="页脚占位符 2"/>
          <p:cNvSpPr>
            <a:spLocks noGrp="1"/>
          </p:cNvSpPr>
          <p:nvPr>
            <p:ph type="ftr" sz="quarter" idx="11"/>
          </p:nvPr>
        </p:nvSpPr>
        <p:spPr/>
        <p:txBody>
          <a:bodyPr/>
          <a:lstStyle>
            <a:lvl1pPr>
              <a:defRPr/>
            </a:lvl1pPr>
          </a:lstStyle>
          <a:p>
            <a:endParaRPr lang="en-US" altLang="zh-CN"/>
          </a:p>
        </p:txBody>
      </p:sp>
      <p:sp>
        <p:nvSpPr>
          <p:cNvPr id="4" name="灯片编号占位符 3"/>
          <p:cNvSpPr>
            <a:spLocks noGrp="1"/>
          </p:cNvSpPr>
          <p:nvPr>
            <p:ph type="sldNum" sz="quarter" idx="12"/>
          </p:nvPr>
        </p:nvSpPr>
        <p:spPr/>
        <p:txBody>
          <a:bodyPr/>
          <a:lstStyle>
            <a:lvl1pPr>
              <a:defRPr/>
            </a:lvl1pPr>
          </a:lstStyle>
          <a:p>
            <a:fld id="{922C990A-D52E-426C-908F-A662160ACCF3}" type="slidenum">
              <a:rPr lang="en-US" altLang="zh-CN"/>
              <a:pPr/>
              <a:t>‹#›</a:t>
            </a:fld>
            <a:endParaRPr lang="en-US" altLang="zh-CN"/>
          </a:p>
        </p:txBody>
      </p:sp>
      <p:pic>
        <p:nvPicPr>
          <p:cNvPr id="5" name="图片 4"/>
          <p:cNvPicPr>
            <a:picLocks noChangeAspect="1"/>
          </p:cNvPicPr>
          <p:nvPr userDrawn="1"/>
        </p:nvPicPr>
        <p:blipFill>
          <a:blip r:embed="rId2" cstate="print">
            <a:extLst>
              <a:ext uri="{BEBA8EAE-BF5A-486C-A8C5-ECC9F3942E4B}">
                <a14:imgProps xmlns:a14="http://schemas.microsoft.com/office/drawing/2010/main">
                  <a14:imgLayer r:embed="rId3">
                    <a14:imgEffect>
                      <a14:artisticGlowDiffused/>
                    </a14:imgEffect>
                  </a14:imgLayer>
                </a14:imgProps>
              </a:ext>
              <a:ext uri="{28A0092B-C50C-407E-A947-70E740481C1C}">
                <a14:useLocalDpi xmlns:a14="http://schemas.microsoft.com/office/drawing/2010/main" val="0"/>
              </a:ext>
            </a:extLst>
          </a:blip>
          <a:stretch>
            <a:fillRect/>
          </a:stretch>
        </p:blipFill>
        <p:spPr>
          <a:xfrm>
            <a:off x="7963052" y="0"/>
            <a:ext cx="1189261" cy="483518"/>
          </a:xfrm>
          <a:prstGeom prst="rect">
            <a:avLst/>
          </a:prstGeom>
          <a:effectLst>
            <a:reflection blurRad="6350" stA="24000" endPos="21000" dir="5400000" sy="-100000" algn="bl" rotWithShape="0"/>
            <a:softEdge rad="38100"/>
          </a:effectLst>
        </p:spPr>
      </p:pic>
    </p:spTree>
    <p:extLst>
      <p:ext uri="{BB962C8B-B14F-4D97-AF65-F5344CB8AC3E}">
        <p14:creationId xmlns:p14="http://schemas.microsoft.com/office/powerpoint/2010/main" val="2540584344"/>
      </p:ext>
    </p:extLst>
  </p:cSld>
  <p:clrMapOvr>
    <a:masterClrMapping/>
  </p:clrMapOvr>
  <p:transition spd="slow">
    <p:wipe dir="d"/>
  </p:transition>
</p:sldLayout>
</file>

<file path=ppt/slideMasters/_rels/slideMaster1.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slideLayout" Target="../slideLayouts/slideLayout3.xml"/><Relationship Id="rId7"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gif"/><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Rectangle 7" descr="Light horizontal"/>
          <p:cNvSpPr>
            <a:spLocks noChangeArrowheads="1"/>
          </p:cNvSpPr>
          <p:nvPr/>
        </p:nvSpPr>
        <p:spPr bwMode="gray">
          <a:xfrm>
            <a:off x="-9525" y="0"/>
            <a:ext cx="481013" cy="5143500"/>
          </a:xfrm>
          <a:prstGeom prst="rect">
            <a:avLst/>
          </a:prstGeom>
          <a:pattFill prst="ltHorz">
            <a:fgClr>
              <a:schemeClr val="bg2"/>
            </a:fgClr>
            <a:bgClr>
              <a:schemeClr val="bg1"/>
            </a:bgClr>
          </a:pattFill>
          <a:ln>
            <a:noFill/>
          </a:ln>
          <a:effectLst/>
          <a:extLs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sz="1425"/>
          </a:p>
        </p:txBody>
      </p:sp>
      <p:sp>
        <p:nvSpPr>
          <p:cNvPr id="1032" name="Rectangle 8"/>
          <p:cNvSpPr>
            <a:spLocks noChangeArrowheads="1"/>
          </p:cNvSpPr>
          <p:nvPr/>
        </p:nvSpPr>
        <p:spPr bwMode="gray">
          <a:xfrm>
            <a:off x="2" y="0"/>
            <a:ext cx="9153525" cy="514350"/>
          </a:xfrm>
          <a:prstGeom prst="rect">
            <a:avLst/>
          </a:prstGeom>
          <a:solidFill>
            <a:schemeClr val="accent1"/>
          </a:solidFill>
          <a:ln>
            <a:noFill/>
          </a:ln>
          <a:effectLst/>
          <a:extLs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endParaRPr lang="zh-CN" altLang="zh-CN" sz="1425"/>
          </a:p>
        </p:txBody>
      </p:sp>
      <p:sp>
        <p:nvSpPr>
          <p:cNvPr id="1033" name="AutoShape 9"/>
          <p:cNvSpPr>
            <a:spLocks noChangeArrowheads="1"/>
          </p:cNvSpPr>
          <p:nvPr/>
        </p:nvSpPr>
        <p:spPr bwMode="ltGray">
          <a:xfrm>
            <a:off x="304800" y="216696"/>
            <a:ext cx="7670800" cy="483394"/>
          </a:xfrm>
          <a:prstGeom prst="roundRect">
            <a:avLst>
              <a:gd name="adj" fmla="val 16667"/>
            </a:avLst>
          </a:prstGeom>
          <a:solidFill>
            <a:schemeClr val="tx1"/>
          </a:solidFill>
          <a:ln w="28575" algn="ctr">
            <a:solidFill>
              <a:schemeClr val="bg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sz="1425"/>
          </a:p>
        </p:txBody>
      </p:sp>
      <p:sp>
        <p:nvSpPr>
          <p:cNvPr id="1027" name="Rectangle 3"/>
          <p:cNvSpPr>
            <a:spLocks noGrp="1" noChangeArrowheads="1"/>
          </p:cNvSpPr>
          <p:nvPr>
            <p:ph type="body" idx="1"/>
          </p:nvPr>
        </p:nvSpPr>
        <p:spPr bwMode="auto">
          <a:xfrm>
            <a:off x="457200" y="807244"/>
            <a:ext cx="8229600" cy="39362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dirty="0"/>
              <a:t>单击此处编辑母版文本样式</a:t>
            </a:r>
          </a:p>
          <a:p>
            <a:pPr marL="557213" lvl="1" indent="-214313" algn="l" rtl="0" eaLnBrk="1" fontAlgn="base" hangingPunct="1">
              <a:spcBef>
                <a:spcPct val="20000"/>
              </a:spcBef>
              <a:spcAft>
                <a:spcPct val="0"/>
              </a:spcAft>
              <a:buClr>
                <a:schemeClr val="accent1"/>
              </a:buClr>
              <a:buFont typeface="Wingdings" panose="05000000000000000000" pitchFamily="2" charset="2"/>
              <a:buChar char="§"/>
            </a:pPr>
            <a:r>
              <a:rPr lang="zh-CN" altLang="en-US" dirty="0"/>
              <a:t>第二级</a:t>
            </a:r>
          </a:p>
          <a:p>
            <a:pPr marL="857250" lvl="2" indent="-171450" algn="l" rtl="0" eaLnBrk="1" fontAlgn="base" hangingPunct="1">
              <a:spcBef>
                <a:spcPct val="20000"/>
              </a:spcBef>
              <a:spcAft>
                <a:spcPct val="0"/>
              </a:spcAft>
              <a:buClr>
                <a:schemeClr val="tx1"/>
              </a:buClr>
              <a:buChar char="•"/>
            </a:pPr>
            <a:r>
              <a:rPr lang="zh-CN" altLang="en-US" dirty="0"/>
              <a:t>第三级</a:t>
            </a:r>
          </a:p>
          <a:p>
            <a:pPr marL="1200150" lvl="3" indent="-171450" algn="l" rtl="0" eaLnBrk="1" fontAlgn="base" hangingPunct="1">
              <a:spcBef>
                <a:spcPct val="20000"/>
              </a:spcBef>
              <a:spcAft>
                <a:spcPct val="0"/>
              </a:spcAft>
              <a:buChar char="–"/>
            </a:pPr>
            <a:r>
              <a:rPr lang="zh-CN" altLang="en-US" dirty="0"/>
              <a:t>第四级</a:t>
            </a:r>
          </a:p>
          <a:p>
            <a:pPr lvl="4"/>
            <a:r>
              <a:rPr lang="zh-CN" altLang="en-US" dirty="0"/>
              <a:t>第五级</a:t>
            </a:r>
            <a:endParaRPr lang="en-US" altLang="zh-CN" dirty="0"/>
          </a:p>
        </p:txBody>
      </p:sp>
      <p:sp>
        <p:nvSpPr>
          <p:cNvPr id="1028" name="Rectangle 4"/>
          <p:cNvSpPr>
            <a:spLocks noGrp="1" noChangeArrowheads="1"/>
          </p:cNvSpPr>
          <p:nvPr>
            <p:ph type="dt" sz="half" idx="2"/>
          </p:nvPr>
        </p:nvSpPr>
        <p:spPr bwMode="auto">
          <a:xfrm>
            <a:off x="457200" y="4800602"/>
            <a:ext cx="2133600" cy="2405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050">
                <a:ea typeface="宋体" panose="02010600030101010101" pitchFamily="2" charset="-122"/>
              </a:defRPr>
            </a:lvl1pPr>
          </a:lstStyle>
          <a:p>
            <a:endParaRPr lang="en-US" altLang="zh-CN"/>
          </a:p>
        </p:txBody>
      </p:sp>
      <p:sp>
        <p:nvSpPr>
          <p:cNvPr id="1029" name="Rectangle 5"/>
          <p:cNvSpPr>
            <a:spLocks noGrp="1" noChangeArrowheads="1"/>
          </p:cNvSpPr>
          <p:nvPr>
            <p:ph type="ftr" sz="quarter" idx="3"/>
          </p:nvPr>
        </p:nvSpPr>
        <p:spPr bwMode="auto">
          <a:xfrm>
            <a:off x="3124200" y="4800602"/>
            <a:ext cx="2895600" cy="2405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050">
                <a:ea typeface="宋体" panose="02010600030101010101" pitchFamily="2" charset="-122"/>
              </a:defRPr>
            </a:lvl1pPr>
          </a:lstStyle>
          <a:p>
            <a:endParaRPr lang="en-US" altLang="zh-CN"/>
          </a:p>
        </p:txBody>
      </p:sp>
      <p:sp>
        <p:nvSpPr>
          <p:cNvPr id="1030" name="Rectangle 6"/>
          <p:cNvSpPr>
            <a:spLocks noGrp="1" noChangeArrowheads="1"/>
          </p:cNvSpPr>
          <p:nvPr>
            <p:ph type="sldNum" sz="quarter" idx="4"/>
          </p:nvPr>
        </p:nvSpPr>
        <p:spPr bwMode="auto">
          <a:xfrm>
            <a:off x="6553200" y="4800602"/>
            <a:ext cx="2133600" cy="2405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50">
                <a:ea typeface="宋体" panose="02010600030101010101" pitchFamily="2" charset="-122"/>
              </a:defRPr>
            </a:lvl1pPr>
          </a:lstStyle>
          <a:p>
            <a:fld id="{C6AB6183-1F23-4D52-AA19-BCDBDA330548}" type="slidenum">
              <a:rPr lang="en-US" altLang="zh-CN"/>
              <a:pPr/>
              <a:t>‹#›</a:t>
            </a:fld>
            <a:endParaRPr lang="en-US" altLang="zh-CN"/>
          </a:p>
        </p:txBody>
      </p:sp>
      <p:sp>
        <p:nvSpPr>
          <p:cNvPr id="1026" name="Rectangle 2"/>
          <p:cNvSpPr>
            <a:spLocks noGrp="1" noChangeArrowheads="1"/>
          </p:cNvSpPr>
          <p:nvPr>
            <p:ph type="title"/>
          </p:nvPr>
        </p:nvSpPr>
        <p:spPr bwMode="white">
          <a:xfrm>
            <a:off x="457200" y="239316"/>
            <a:ext cx="7391400" cy="4226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zh-CN" altLang="en-US" dirty="0"/>
              <a:t>单击此处编辑母版标题样式</a:t>
            </a:r>
            <a:endParaRPr lang="en-US" altLang="zh-CN" dirty="0"/>
          </a:p>
        </p:txBody>
      </p:sp>
      <p:sp>
        <p:nvSpPr>
          <p:cNvPr id="1037" name="Text Box 13"/>
          <p:cNvSpPr txBox="1">
            <a:spLocks noChangeArrowheads="1"/>
          </p:cNvSpPr>
          <p:nvPr/>
        </p:nvSpPr>
        <p:spPr bwMode="white">
          <a:xfrm>
            <a:off x="8153400" y="196454"/>
            <a:ext cx="990600" cy="323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500" b="1">
                <a:solidFill>
                  <a:schemeClr val="bg1"/>
                </a:solidFill>
                <a:ea typeface="宋体" panose="02010600030101010101" pitchFamily="2" charset="-122"/>
              </a:rPr>
              <a:t>LOGO</a:t>
            </a:r>
          </a:p>
        </p:txBody>
      </p:sp>
      <p:sp>
        <p:nvSpPr>
          <p:cNvPr id="1038" name="AutoShape 14"/>
          <p:cNvSpPr>
            <a:spLocks noChangeArrowheads="1"/>
          </p:cNvSpPr>
          <p:nvPr/>
        </p:nvSpPr>
        <p:spPr bwMode="gray">
          <a:xfrm rot="5400000">
            <a:off x="8492332" y="-255190"/>
            <a:ext cx="204788" cy="860425"/>
          </a:xfrm>
          <a:prstGeom prst="moon">
            <a:avLst>
              <a:gd name="adj" fmla="val 21208"/>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25"/>
          </a:p>
        </p:txBody>
      </p:sp>
      <p:pic>
        <p:nvPicPr>
          <p:cNvPr id="12" name="图片 11"/>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80392" y="4785998"/>
            <a:ext cx="1787352" cy="336860"/>
          </a:xfrm>
          <a:prstGeom prst="rect">
            <a:avLst/>
          </a:prstGeom>
        </p:spPr>
      </p:pic>
      <p:pic>
        <p:nvPicPr>
          <p:cNvPr id="13" name="图片 12">
            <a:extLst>
              <a:ext uri="{FF2B5EF4-FFF2-40B4-BE49-F238E27FC236}">
                <a16:creationId xmlns:a16="http://schemas.microsoft.com/office/drawing/2014/main" id="{02871C13-38BE-41B8-9F34-F89E47C31606}"/>
              </a:ext>
            </a:extLst>
          </p:cNvPr>
          <p:cNvPicPr>
            <a:picLocks noChangeAspect="1"/>
          </p:cNvPicPr>
          <p:nvPr userDrawn="1"/>
        </p:nvPicPr>
        <p:blipFill>
          <a:blip r:embed="rId7" cstate="print">
            <a:extLst>
              <a:ext uri="{BEBA8EAE-BF5A-486C-A8C5-ECC9F3942E4B}">
                <a14:imgProps xmlns:a14="http://schemas.microsoft.com/office/drawing/2010/main">
                  <a14:imgLayer r:embed="rId8">
                    <a14:imgEffect>
                      <a14:artisticGlowDiffused/>
                    </a14:imgEffect>
                  </a14:imgLayer>
                </a14:imgProps>
              </a:ext>
              <a:ext uri="{28A0092B-C50C-407E-A947-70E740481C1C}">
                <a14:useLocalDpi xmlns:a14="http://schemas.microsoft.com/office/drawing/2010/main" val="0"/>
              </a:ext>
            </a:extLst>
          </a:blip>
          <a:stretch>
            <a:fillRect/>
          </a:stretch>
        </p:blipFill>
        <p:spPr>
          <a:xfrm>
            <a:off x="7963053" y="0"/>
            <a:ext cx="1189261" cy="519522"/>
          </a:xfrm>
          <a:prstGeom prst="rect">
            <a:avLst/>
          </a:prstGeom>
          <a:effectLst>
            <a:reflection blurRad="6350" stA="24000" endPos="21000" dir="5400000" sy="-100000" algn="bl" rotWithShape="0"/>
            <a:softEdge rad="38100"/>
          </a:effectLst>
        </p:spPr>
      </p:pic>
    </p:spTree>
    <p:extLst>
      <p:ext uri="{BB962C8B-B14F-4D97-AF65-F5344CB8AC3E}">
        <p14:creationId xmlns:p14="http://schemas.microsoft.com/office/powerpoint/2010/main" val="2909617324"/>
      </p:ext>
    </p:extLst>
  </p:cSld>
  <p:clrMap bg1="lt1" tx1="dk1" bg2="lt2" tx2="dk2" accent1="accent1" accent2="accent2" accent3="accent3" accent4="accent4" accent5="accent5" accent6="accent6" hlink="hlink" folHlink="folHlink"/>
  <p:sldLayoutIdLst>
    <p:sldLayoutId id="2147483797" r:id="rId1"/>
    <p:sldLayoutId id="2147483798" r:id="rId2"/>
    <p:sldLayoutId id="2147483802" r:id="rId3"/>
    <p:sldLayoutId id="2147483803" r:id="rId4"/>
  </p:sldLayoutIdLst>
  <p:transition spd="slow">
    <p:wipe dir="d"/>
  </p:transition>
  <p:txStyles>
    <p:titleStyle>
      <a:lvl1pPr algn="ctr" rtl="0" eaLnBrk="1" fontAlgn="base" hangingPunct="1">
        <a:spcBef>
          <a:spcPct val="0"/>
        </a:spcBef>
        <a:spcAft>
          <a:spcPct val="0"/>
        </a:spcAft>
        <a:defRPr lang="en-US" altLang="zh-CN" sz="2700" b="1" kern="1200" dirty="0" smtClean="0">
          <a:solidFill>
            <a:srgbClr val="FFFF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defRPr>
      </a:lvl1pPr>
      <a:lvl2pPr algn="ctr" rtl="0" eaLnBrk="1" fontAlgn="base" hangingPunct="1">
        <a:spcBef>
          <a:spcPct val="0"/>
        </a:spcBef>
        <a:spcAft>
          <a:spcPct val="0"/>
        </a:spcAft>
        <a:defRPr sz="2700">
          <a:solidFill>
            <a:schemeClr val="bg1"/>
          </a:solidFill>
          <a:latin typeface="Arial" panose="020B0604020202020204" pitchFamily="34" charset="0"/>
        </a:defRPr>
      </a:lvl2pPr>
      <a:lvl3pPr algn="ctr" rtl="0" eaLnBrk="1" fontAlgn="base" hangingPunct="1">
        <a:spcBef>
          <a:spcPct val="0"/>
        </a:spcBef>
        <a:spcAft>
          <a:spcPct val="0"/>
        </a:spcAft>
        <a:defRPr sz="2700">
          <a:solidFill>
            <a:schemeClr val="bg1"/>
          </a:solidFill>
          <a:latin typeface="Arial" panose="020B0604020202020204" pitchFamily="34" charset="0"/>
        </a:defRPr>
      </a:lvl3pPr>
      <a:lvl4pPr algn="ctr" rtl="0" eaLnBrk="1" fontAlgn="base" hangingPunct="1">
        <a:spcBef>
          <a:spcPct val="0"/>
        </a:spcBef>
        <a:spcAft>
          <a:spcPct val="0"/>
        </a:spcAft>
        <a:defRPr sz="2700">
          <a:solidFill>
            <a:schemeClr val="bg1"/>
          </a:solidFill>
          <a:latin typeface="Arial" panose="020B0604020202020204" pitchFamily="34" charset="0"/>
        </a:defRPr>
      </a:lvl4pPr>
      <a:lvl5pPr algn="ctr" rtl="0" eaLnBrk="1" fontAlgn="base" hangingPunct="1">
        <a:spcBef>
          <a:spcPct val="0"/>
        </a:spcBef>
        <a:spcAft>
          <a:spcPct val="0"/>
        </a:spcAft>
        <a:defRPr sz="2700">
          <a:solidFill>
            <a:schemeClr val="bg1"/>
          </a:solidFill>
          <a:latin typeface="Arial" panose="020B0604020202020204" pitchFamily="34" charset="0"/>
        </a:defRPr>
      </a:lvl5pPr>
      <a:lvl6pPr marL="342900" algn="ctr" rtl="0" eaLnBrk="1" fontAlgn="base" hangingPunct="1">
        <a:spcBef>
          <a:spcPct val="0"/>
        </a:spcBef>
        <a:spcAft>
          <a:spcPct val="0"/>
        </a:spcAft>
        <a:defRPr sz="2700">
          <a:solidFill>
            <a:schemeClr val="bg1"/>
          </a:solidFill>
          <a:latin typeface="Arial" panose="020B0604020202020204" pitchFamily="34" charset="0"/>
        </a:defRPr>
      </a:lvl6pPr>
      <a:lvl7pPr marL="685800" algn="ctr" rtl="0" eaLnBrk="1" fontAlgn="base" hangingPunct="1">
        <a:spcBef>
          <a:spcPct val="0"/>
        </a:spcBef>
        <a:spcAft>
          <a:spcPct val="0"/>
        </a:spcAft>
        <a:defRPr sz="2700">
          <a:solidFill>
            <a:schemeClr val="bg1"/>
          </a:solidFill>
          <a:latin typeface="Arial" panose="020B0604020202020204" pitchFamily="34" charset="0"/>
        </a:defRPr>
      </a:lvl7pPr>
      <a:lvl8pPr marL="1028700" algn="ctr" rtl="0" eaLnBrk="1" fontAlgn="base" hangingPunct="1">
        <a:spcBef>
          <a:spcPct val="0"/>
        </a:spcBef>
        <a:spcAft>
          <a:spcPct val="0"/>
        </a:spcAft>
        <a:defRPr sz="2700">
          <a:solidFill>
            <a:schemeClr val="bg1"/>
          </a:solidFill>
          <a:latin typeface="Arial" panose="020B0604020202020204" pitchFamily="34" charset="0"/>
        </a:defRPr>
      </a:lvl8pPr>
      <a:lvl9pPr marL="1371600" algn="ctr" rtl="0" eaLnBrk="1" fontAlgn="base" hangingPunct="1">
        <a:spcBef>
          <a:spcPct val="0"/>
        </a:spcBef>
        <a:spcAft>
          <a:spcPct val="0"/>
        </a:spcAft>
        <a:defRPr sz="2700">
          <a:solidFill>
            <a:schemeClr val="bg1"/>
          </a:solidFill>
          <a:latin typeface="Arial" panose="020B0604020202020204" pitchFamily="34" charset="0"/>
        </a:defRPr>
      </a:lvl9pPr>
    </p:titleStyle>
    <p:bodyStyle>
      <a:lvl1pPr marL="257175" indent="-257175" algn="l" rtl="0" eaLnBrk="1" fontAlgn="base" hangingPunct="1">
        <a:spcBef>
          <a:spcPct val="20000"/>
        </a:spcBef>
        <a:spcAft>
          <a:spcPct val="0"/>
        </a:spcAft>
        <a:buClr>
          <a:schemeClr val="hlink"/>
        </a:buClr>
        <a:buFont typeface="Wingdings" panose="05000000000000000000" pitchFamily="2" charset="2"/>
        <a:buChar char="v"/>
        <a:defRPr lang="zh-CN" altLang="en-US" sz="2400" b="1" kern="1200" dirty="0" smtClean="0">
          <a:solidFill>
            <a:srgbClr val="6633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defRPr>
      </a:lvl1pPr>
      <a:lvl2pPr marL="557213" indent="-214313" algn="l" rtl="0" eaLnBrk="1" fontAlgn="base" hangingPunct="1">
        <a:spcBef>
          <a:spcPct val="20000"/>
        </a:spcBef>
        <a:spcAft>
          <a:spcPct val="0"/>
        </a:spcAft>
        <a:buClr>
          <a:schemeClr val="accent1"/>
        </a:buClr>
        <a:buFont typeface="Wingdings" panose="05000000000000000000" pitchFamily="2" charset="2"/>
        <a:buChar char="§"/>
        <a:defRPr lang="zh-CN" altLang="en-US" sz="2100" b="1" kern="1200" dirty="0" smtClean="0">
          <a:solidFill>
            <a:schemeClr val="tx1"/>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cs typeface="+mn-cs"/>
        </a:defRPr>
      </a:lvl2pPr>
      <a:lvl3pPr marL="857250" indent="-171450" algn="l" rtl="0" eaLnBrk="1" fontAlgn="base" hangingPunct="1">
        <a:spcBef>
          <a:spcPct val="20000"/>
        </a:spcBef>
        <a:spcAft>
          <a:spcPct val="0"/>
        </a:spcAft>
        <a:buClr>
          <a:schemeClr val="tx1"/>
        </a:buClr>
        <a:buChar char="•"/>
        <a:defRPr lang="zh-CN" altLang="en-US" sz="1800" b="1" kern="1200" dirty="0" smtClean="0">
          <a:solidFill>
            <a:schemeClr val="tx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mn-cs"/>
        </a:defRPr>
      </a:lvl3pPr>
      <a:lvl4pPr marL="1200150" indent="-171450" algn="l" rtl="0" eaLnBrk="1" fontAlgn="base" hangingPunct="1">
        <a:spcBef>
          <a:spcPct val="20000"/>
        </a:spcBef>
        <a:spcAft>
          <a:spcPct val="0"/>
        </a:spcAft>
        <a:buChar char="–"/>
        <a:defRPr lang="zh-CN" altLang="en-US" sz="1500" b="1" kern="1200" dirty="0" smtClean="0">
          <a:solidFill>
            <a:schemeClr val="tx1"/>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cs typeface="+mn-cs"/>
        </a:defRPr>
      </a:lvl4pPr>
      <a:lvl5pPr marL="1543050" indent="-171450" algn="l" rtl="0" eaLnBrk="1" fontAlgn="base" hangingPunct="1">
        <a:spcBef>
          <a:spcPct val="20000"/>
        </a:spcBef>
        <a:spcAft>
          <a:spcPct val="0"/>
        </a:spcAft>
        <a:buChar char="»"/>
        <a:defRPr lang="zh-CN" altLang="en-US" sz="1500" b="1" kern="1200" dirty="0" smtClean="0">
          <a:solidFill>
            <a:schemeClr val="tx1"/>
          </a:solidFill>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effectLst>
            <a:outerShdw blurRad="50800" dist="38100" dir="2700000" algn="tl" rotWithShape="0">
              <a:prstClr val="black">
                <a:alpha val="40000"/>
              </a:prstClr>
            </a:outerShdw>
          </a:effectLst>
        </p:spPr>
        <p:txBody>
          <a:bodyPr/>
          <a:lstStyle/>
          <a:p>
            <a:r>
              <a:rPr lang="en-US" altLang="zh-CN" sz="3600" dirty="0"/>
              <a:t>Python</a:t>
            </a:r>
            <a:r>
              <a:rPr lang="zh-CN" altLang="en-US" sz="3600" dirty="0"/>
              <a:t>语言程序设计</a:t>
            </a:r>
            <a:r>
              <a:rPr lang="en-US" altLang="zh-CN" sz="3600" dirty="0"/>
              <a:t>-7</a:t>
            </a:r>
            <a:endParaRPr lang="zh-CN" altLang="en-US" sz="3600" dirty="0">
              <a:solidFill>
                <a:srgbClr val="FFFF00"/>
              </a:solidFill>
              <a:effectLst>
                <a:outerShdw blurRad="38100" dist="38100" dir="2700000" algn="tl">
                  <a:srgbClr val="000000">
                    <a:alpha val="43137"/>
                  </a:srgbClr>
                </a:outerShdw>
              </a:effectLst>
            </a:endParaRPr>
          </a:p>
        </p:txBody>
      </p:sp>
      <p:sp>
        <p:nvSpPr>
          <p:cNvPr id="3" name="副标题 2"/>
          <p:cNvSpPr>
            <a:spLocks noGrp="1"/>
          </p:cNvSpPr>
          <p:nvPr>
            <p:ph type="subTitle" idx="1"/>
          </p:nvPr>
        </p:nvSpPr>
        <p:spPr>
          <a:xfrm>
            <a:off x="1524000" y="3867894"/>
            <a:ext cx="7086600" cy="360040"/>
          </a:xfrm>
          <a:effectLst>
            <a:reflection blurRad="25400" stA="41000" endPos="72000" dir="5400000" sy="-100000" algn="bl" rotWithShape="0"/>
          </a:effectLst>
        </p:spPr>
        <p:txBody>
          <a:bodyPr/>
          <a:lstStyle/>
          <a:p>
            <a:pPr algn="r"/>
            <a:r>
              <a:rPr lang="zh-CN" altLang="en-US" dirty="0">
                <a:solidFill>
                  <a:srgbClr val="FF9900"/>
                </a:solidFill>
                <a:latin typeface="华文隶书" panose="02010800040101010101" pitchFamily="2" charset="-122"/>
                <a:ea typeface="华文隶书" panose="02010800040101010101" pitchFamily="2" charset="-122"/>
              </a:rPr>
              <a:t>计算机基础教育研究所</a:t>
            </a:r>
            <a:r>
              <a:rPr lang="en-US" altLang="zh-CN" dirty="0">
                <a:solidFill>
                  <a:srgbClr val="FF9900"/>
                </a:solidFill>
                <a:latin typeface="华文隶书" panose="02010800040101010101" pitchFamily="2" charset="-122"/>
                <a:ea typeface="华文隶书" panose="02010800040101010101" pitchFamily="2" charset="-122"/>
              </a:rPr>
              <a:t>--2018.3</a:t>
            </a:r>
            <a:endParaRPr lang="zh-CN" altLang="en-US" dirty="0">
              <a:solidFill>
                <a:srgbClr val="FF9900"/>
              </a:solidFill>
              <a:latin typeface="华文隶书" panose="02010800040101010101" pitchFamily="2" charset="-122"/>
              <a:ea typeface="华文隶书" panose="02010800040101010101" pitchFamily="2" charset="-122"/>
            </a:endParaRPr>
          </a:p>
        </p:txBody>
      </p:sp>
      <p:pic>
        <p:nvPicPr>
          <p:cNvPr id="4" name="图片 3"/>
          <p:cNvPicPr>
            <a:picLocks noChangeAspect="1"/>
          </p:cNvPicPr>
          <p:nvPr/>
        </p:nvPicPr>
        <p:blipFill>
          <a:blip r:embed="rId2"/>
          <a:stretch>
            <a:fillRect/>
          </a:stretch>
        </p:blipFill>
        <p:spPr>
          <a:xfrm>
            <a:off x="6444324" y="44625"/>
            <a:ext cx="2664183" cy="670619"/>
          </a:xfrm>
          <a:prstGeom prst="rect">
            <a:avLst/>
          </a:prstGeom>
        </p:spPr>
      </p:pic>
    </p:spTree>
    <p:extLst>
      <p:ext uri="{BB962C8B-B14F-4D97-AF65-F5344CB8AC3E}">
        <p14:creationId xmlns:p14="http://schemas.microsoft.com/office/powerpoint/2010/main" val="4013806041"/>
      </p:ext>
    </p:extLst>
  </p:cSld>
  <p:clrMapOvr>
    <a:masterClrMapping/>
  </p:clrMapOvr>
  <p:transition spd="slow">
    <p:wipe dir="d"/>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标题 1"/>
          <p:cNvSpPr>
            <a:spLocks noGrp="1"/>
          </p:cNvSpPr>
          <p:nvPr>
            <p:ph type="title"/>
          </p:nvPr>
        </p:nvSpPr>
        <p:spPr/>
        <p:txBody>
          <a:bodyPr/>
          <a:lstStyle/>
          <a:p>
            <a:r>
              <a:rPr altLang="en-US" dirty="0" err="1"/>
              <a:t>拓展：</a:t>
            </a:r>
            <a:r>
              <a:rPr lang="en-US" dirty="0" err="1"/>
              <a:t>Robots</a:t>
            </a:r>
            <a:r>
              <a:rPr lang="en-US" dirty="0"/>
              <a:t> </a:t>
            </a:r>
            <a:r>
              <a:rPr altLang="en-US" dirty="0" err="1"/>
              <a:t>排除协议</a:t>
            </a:r>
            <a:endParaRPr altLang="en-US" dirty="0"/>
          </a:p>
        </p:txBody>
      </p:sp>
      <p:sp>
        <p:nvSpPr>
          <p:cNvPr id="18435" name="内容占位符 2"/>
          <p:cNvSpPr>
            <a:spLocks noGrp="1"/>
          </p:cNvSpPr>
          <p:nvPr>
            <p:ph idx="1"/>
          </p:nvPr>
        </p:nvSpPr>
        <p:spPr>
          <a:xfrm>
            <a:off x="457200" y="807244"/>
            <a:ext cx="8579296" cy="4154984"/>
          </a:xfrm>
        </p:spPr>
        <p:txBody>
          <a:bodyPr wrap="square">
            <a:spAutoFit/>
          </a:bodyPr>
          <a:lstStyle/>
          <a:p>
            <a:pPr marL="0" indent="0">
              <a:buClr>
                <a:srgbClr val="0070C0"/>
              </a:buClr>
              <a:buNone/>
            </a:pPr>
            <a:r>
              <a:rPr lang="en-US" dirty="0"/>
              <a:t>Robots </a:t>
            </a:r>
            <a:r>
              <a:rPr altLang="en-US" dirty="0"/>
              <a:t>排除协议（</a:t>
            </a:r>
            <a:r>
              <a:rPr lang="en-US" dirty="0"/>
              <a:t>Robots Exclusion Protocol</a:t>
            </a:r>
            <a:r>
              <a:rPr altLang="en-US" dirty="0"/>
              <a:t>）</a:t>
            </a:r>
            <a:endParaRPr lang="en-US" altLang="en-US" dirty="0"/>
          </a:p>
          <a:p>
            <a:pPr marL="0" indent="538163">
              <a:lnSpc>
                <a:spcPct val="150000"/>
              </a:lnSpc>
              <a:spcBef>
                <a:spcPts val="0"/>
              </a:spcBef>
              <a:buNone/>
            </a:pPr>
            <a:r>
              <a:rPr lang="zh-CN" altLang="en-US" sz="2000" dirty="0">
                <a:solidFill>
                  <a:srgbClr val="003300"/>
                </a:solidFill>
              </a:rPr>
              <a:t>即</a:t>
            </a:r>
            <a:r>
              <a:rPr altLang="en-US" sz="2000" dirty="0">
                <a:solidFill>
                  <a:srgbClr val="003300"/>
                </a:solidFill>
              </a:rPr>
              <a:t>爬虫协议，它是网站管理者表达是否希望爬虫自动获取网络信息意愿的方法。管理者可以在网站根目录放置一个</a:t>
            </a:r>
            <a:r>
              <a:rPr lang="en-US" sz="2000" dirty="0">
                <a:solidFill>
                  <a:srgbClr val="003300"/>
                </a:solidFill>
              </a:rPr>
              <a:t>robots.txt </a:t>
            </a:r>
            <a:r>
              <a:rPr altLang="en-US" sz="2000" dirty="0">
                <a:solidFill>
                  <a:srgbClr val="003300"/>
                </a:solidFill>
              </a:rPr>
              <a:t>文件，并在文件中列出哪些链接不允许爬虫爬取。一般搜索引擎的爬虫会首先捕获这个文件，并根据文件要求爬取网站内容。</a:t>
            </a:r>
            <a:endParaRPr lang="en-US" altLang="en-US" sz="2000" dirty="0">
              <a:solidFill>
                <a:srgbClr val="003300"/>
              </a:solidFill>
            </a:endParaRPr>
          </a:p>
          <a:p>
            <a:pPr marL="0" indent="538163">
              <a:lnSpc>
                <a:spcPct val="150000"/>
              </a:lnSpc>
              <a:spcBef>
                <a:spcPts val="0"/>
              </a:spcBef>
              <a:buNone/>
            </a:pPr>
            <a:r>
              <a:rPr lang="en-US" sz="2000" dirty="0">
                <a:solidFill>
                  <a:srgbClr val="003300"/>
                </a:solidFill>
              </a:rPr>
              <a:t>Robots </a:t>
            </a:r>
            <a:r>
              <a:rPr altLang="en-US" sz="2000" dirty="0">
                <a:solidFill>
                  <a:srgbClr val="003300"/>
                </a:solidFill>
              </a:rPr>
              <a:t>排除协议重点约定不希望爬虫获取的内容，如果没有该文件则表示网站内容可以被爬虫获得，然而，</a:t>
            </a:r>
            <a:r>
              <a:rPr lang="en-US" sz="2000" dirty="0">
                <a:solidFill>
                  <a:srgbClr val="003300"/>
                </a:solidFill>
              </a:rPr>
              <a:t>Robots </a:t>
            </a:r>
            <a:r>
              <a:rPr altLang="en-US" sz="2000" dirty="0">
                <a:solidFill>
                  <a:srgbClr val="003300"/>
                </a:solidFill>
              </a:rPr>
              <a:t>协议不是命令和强制手段，只是国际互联网的一种通用道德规范。绝大部分成熟的搜索引擎爬虫都会遵循这个协议，建议个人也能按照互联网规范要求合理使用爬虫技术。</a:t>
            </a:r>
          </a:p>
        </p:txBody>
      </p:sp>
    </p:spTree>
    <p:extLst>
      <p:ext uri="{BB962C8B-B14F-4D97-AF65-F5344CB8AC3E}">
        <p14:creationId xmlns:p14="http://schemas.microsoft.com/office/powerpoint/2010/main" val="3259209718"/>
      </p:ext>
    </p:extLst>
  </p:cSld>
  <p:clrMapOvr>
    <a:masterClrMapping/>
  </p:clrMapOvr>
  <p:transition spd="slow">
    <p:wipe dir="d"/>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标题 2"/>
          <p:cNvSpPr>
            <a:spLocks noGrp="1"/>
          </p:cNvSpPr>
          <p:nvPr>
            <p:ph type="title"/>
          </p:nvPr>
        </p:nvSpPr>
        <p:spPr/>
        <p:txBody>
          <a:bodyPr/>
          <a:lstStyle/>
          <a:p>
            <a:r>
              <a:rPr lang="en-US" altLang="zh-CN" sz="3000" dirty="0"/>
              <a:t>requests </a:t>
            </a:r>
            <a:r>
              <a:rPr lang="zh-CN" altLang="en-US" sz="3000" dirty="0"/>
              <a:t>库的使用</a:t>
            </a:r>
            <a:endParaRPr altLang="en-US" sz="3000" dirty="0"/>
          </a:p>
        </p:txBody>
      </p:sp>
      <p:sp>
        <p:nvSpPr>
          <p:cNvPr id="2" name="矩形 1"/>
          <p:cNvSpPr/>
          <p:nvPr/>
        </p:nvSpPr>
        <p:spPr>
          <a:xfrm>
            <a:off x="611560" y="771550"/>
            <a:ext cx="2912849" cy="523220"/>
          </a:xfrm>
          <a:prstGeom prst="rect">
            <a:avLst/>
          </a:prstGeom>
        </p:spPr>
        <p:txBody>
          <a:bodyPr wrap="none">
            <a:spAutoFit/>
          </a:bodyPr>
          <a:lstStyle/>
          <a:p>
            <a:r>
              <a:rPr lang="en-US" altLang="zh-CN" sz="2800" b="1" dirty="0">
                <a:solidFill>
                  <a:srgbClr val="6633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requests </a:t>
            </a:r>
            <a:r>
              <a:rPr lang="zh-CN" altLang="en-US" sz="2800" b="1" dirty="0">
                <a:solidFill>
                  <a:srgbClr val="6633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库概述</a:t>
            </a:r>
          </a:p>
        </p:txBody>
      </p:sp>
      <p:sp>
        <p:nvSpPr>
          <p:cNvPr id="4" name="内容占位符 3"/>
          <p:cNvSpPr>
            <a:spLocks noGrp="1"/>
          </p:cNvSpPr>
          <p:nvPr>
            <p:ph idx="1"/>
          </p:nvPr>
        </p:nvSpPr>
        <p:spPr>
          <a:xfrm>
            <a:off x="611094" y="1292521"/>
            <a:ext cx="8229600" cy="400110"/>
          </a:xfrm>
        </p:spPr>
        <p:txBody>
          <a:bodyPr>
            <a:spAutoFit/>
          </a:bodyPr>
          <a:lstStyle/>
          <a:p>
            <a:pPr>
              <a:buClr>
                <a:srgbClr val="0070C0"/>
              </a:buClr>
              <a:buFont typeface="Wingdings" panose="05000000000000000000" pitchFamily="2" charset="2"/>
              <a:buChar char="n"/>
            </a:pPr>
            <a:r>
              <a:rPr lang="en-US" sz="2000" dirty="0">
                <a:solidFill>
                  <a:srgbClr val="003300"/>
                </a:solidFill>
              </a:rPr>
              <a:t>requests </a:t>
            </a:r>
            <a:r>
              <a:rPr altLang="en-US" sz="2000" dirty="0">
                <a:solidFill>
                  <a:srgbClr val="003300"/>
                </a:solidFill>
              </a:rPr>
              <a:t>库是一个简洁且简单的处理</a:t>
            </a:r>
            <a:r>
              <a:rPr lang="en-US" sz="2000" dirty="0">
                <a:solidFill>
                  <a:srgbClr val="003300"/>
                </a:solidFill>
              </a:rPr>
              <a:t>HTTP</a:t>
            </a:r>
            <a:r>
              <a:rPr altLang="en-US" sz="2000" dirty="0">
                <a:solidFill>
                  <a:srgbClr val="003300"/>
                </a:solidFill>
              </a:rPr>
              <a:t>请求的第三方库。</a:t>
            </a:r>
          </a:p>
        </p:txBody>
      </p:sp>
      <p:sp>
        <p:nvSpPr>
          <p:cNvPr id="5" name="内容占位符 3"/>
          <p:cNvSpPr txBox="1">
            <a:spLocks/>
          </p:cNvSpPr>
          <p:nvPr/>
        </p:nvSpPr>
        <p:spPr bwMode="auto">
          <a:xfrm>
            <a:off x="611560" y="1707654"/>
            <a:ext cx="82296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lvl1pPr marL="257175" indent="-257175" algn="l" rtl="0" eaLnBrk="1" fontAlgn="base" hangingPunct="1">
              <a:spcBef>
                <a:spcPct val="20000"/>
              </a:spcBef>
              <a:spcAft>
                <a:spcPct val="0"/>
              </a:spcAft>
              <a:buClr>
                <a:schemeClr val="hlink"/>
              </a:buClr>
              <a:buFont typeface="Wingdings" panose="05000000000000000000" pitchFamily="2" charset="2"/>
              <a:buChar char="v"/>
              <a:defRPr lang="zh-CN" altLang="en-US" sz="2400" b="1" kern="1200">
                <a:solidFill>
                  <a:srgbClr val="6633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defRPr>
            </a:lvl1pPr>
            <a:lvl2pPr marL="557213" indent="-214313" algn="l" rtl="0" eaLnBrk="1" fontAlgn="base" hangingPunct="1">
              <a:spcBef>
                <a:spcPct val="20000"/>
              </a:spcBef>
              <a:spcAft>
                <a:spcPct val="0"/>
              </a:spcAft>
              <a:buClr>
                <a:schemeClr val="accent1"/>
              </a:buClr>
              <a:buFont typeface="Wingdings" panose="05000000000000000000" pitchFamily="2" charset="2"/>
              <a:buChar char="§"/>
              <a:defRPr lang="zh-CN" altLang="en-US" sz="2100" b="1" kern="1200">
                <a:solidFill>
                  <a:schemeClr val="tx1"/>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cs typeface="+mn-cs"/>
              </a:defRPr>
            </a:lvl2pPr>
            <a:lvl3pPr marL="857250" indent="-171450" algn="l" rtl="0" eaLnBrk="1" fontAlgn="base" hangingPunct="1">
              <a:spcBef>
                <a:spcPct val="20000"/>
              </a:spcBef>
              <a:spcAft>
                <a:spcPct val="0"/>
              </a:spcAft>
              <a:buClr>
                <a:schemeClr val="tx1"/>
              </a:buClr>
              <a:buChar char="•"/>
              <a:defRPr lang="zh-CN" altLang="en-US" sz="1800" b="1" kern="1200">
                <a:solidFill>
                  <a:schemeClr val="tx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mn-cs"/>
              </a:defRPr>
            </a:lvl3pPr>
            <a:lvl4pPr marL="1200150" indent="-171450" algn="l" rtl="0" eaLnBrk="1" fontAlgn="base" hangingPunct="1">
              <a:spcBef>
                <a:spcPct val="20000"/>
              </a:spcBef>
              <a:spcAft>
                <a:spcPct val="0"/>
              </a:spcAft>
              <a:buChar char="–"/>
              <a:defRPr lang="zh-CN" altLang="en-US" sz="1500" b="1" kern="1200">
                <a:solidFill>
                  <a:schemeClr val="tx1"/>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cs typeface="+mn-cs"/>
              </a:defRPr>
            </a:lvl4pPr>
            <a:lvl5pPr marL="1543050" indent="-171450" algn="l" rtl="0" eaLnBrk="1" fontAlgn="base" hangingPunct="1">
              <a:spcBef>
                <a:spcPct val="20000"/>
              </a:spcBef>
              <a:spcAft>
                <a:spcPct val="0"/>
              </a:spcAft>
              <a:buChar char="»"/>
              <a:defRPr lang="zh-CN" altLang="en-US" sz="1500" b="1" kern="1200">
                <a:solidFill>
                  <a:schemeClr val="tx1"/>
                </a:solidFill>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buClr>
                <a:srgbClr val="0070C0"/>
              </a:buClr>
              <a:buFont typeface="Wingdings" panose="05000000000000000000" pitchFamily="2" charset="2"/>
              <a:buChar char="n"/>
            </a:pPr>
            <a:r>
              <a:rPr lang="en-US" altLang="zh-CN" sz="2000" dirty="0">
                <a:solidFill>
                  <a:srgbClr val="003300"/>
                </a:solidFill>
              </a:rPr>
              <a:t>requests</a:t>
            </a:r>
            <a:r>
              <a:rPr lang="zh-CN" altLang="en-US" sz="2000" dirty="0">
                <a:solidFill>
                  <a:srgbClr val="003300"/>
                </a:solidFill>
              </a:rPr>
              <a:t>的最大优点是程序编写过程更接近正常</a:t>
            </a:r>
            <a:r>
              <a:rPr lang="en-US" altLang="zh-CN" sz="2000" dirty="0">
                <a:solidFill>
                  <a:srgbClr val="003300"/>
                </a:solidFill>
              </a:rPr>
              <a:t>URL </a:t>
            </a:r>
            <a:r>
              <a:rPr lang="zh-CN" altLang="en-US" sz="2000" dirty="0">
                <a:solidFill>
                  <a:srgbClr val="003300"/>
                </a:solidFill>
              </a:rPr>
              <a:t>访问过程。</a:t>
            </a:r>
          </a:p>
        </p:txBody>
      </p:sp>
      <p:sp>
        <p:nvSpPr>
          <p:cNvPr id="6" name="内容占位符 3"/>
          <p:cNvSpPr txBox="1">
            <a:spLocks/>
          </p:cNvSpPr>
          <p:nvPr/>
        </p:nvSpPr>
        <p:spPr bwMode="auto">
          <a:xfrm>
            <a:off x="611094" y="2139702"/>
            <a:ext cx="8229600"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lvl1pPr marL="257175" indent="-257175" algn="l" rtl="0" eaLnBrk="1" fontAlgn="base" hangingPunct="1">
              <a:spcBef>
                <a:spcPct val="20000"/>
              </a:spcBef>
              <a:spcAft>
                <a:spcPct val="0"/>
              </a:spcAft>
              <a:buClr>
                <a:schemeClr val="hlink"/>
              </a:buClr>
              <a:buFont typeface="Wingdings" panose="05000000000000000000" pitchFamily="2" charset="2"/>
              <a:buChar char="v"/>
              <a:defRPr lang="zh-CN" altLang="en-US" sz="2400" b="1" kern="1200">
                <a:solidFill>
                  <a:srgbClr val="6633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defRPr>
            </a:lvl1pPr>
            <a:lvl2pPr marL="557213" indent="-214313" algn="l" rtl="0" eaLnBrk="1" fontAlgn="base" hangingPunct="1">
              <a:spcBef>
                <a:spcPct val="20000"/>
              </a:spcBef>
              <a:spcAft>
                <a:spcPct val="0"/>
              </a:spcAft>
              <a:buClr>
                <a:schemeClr val="accent1"/>
              </a:buClr>
              <a:buFont typeface="Wingdings" panose="05000000000000000000" pitchFamily="2" charset="2"/>
              <a:buChar char="§"/>
              <a:defRPr lang="zh-CN" altLang="en-US" sz="2100" b="1" kern="1200">
                <a:solidFill>
                  <a:schemeClr val="tx1"/>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cs typeface="+mn-cs"/>
              </a:defRPr>
            </a:lvl2pPr>
            <a:lvl3pPr marL="857250" indent="-171450" algn="l" rtl="0" eaLnBrk="1" fontAlgn="base" hangingPunct="1">
              <a:spcBef>
                <a:spcPct val="20000"/>
              </a:spcBef>
              <a:spcAft>
                <a:spcPct val="0"/>
              </a:spcAft>
              <a:buClr>
                <a:schemeClr val="tx1"/>
              </a:buClr>
              <a:buChar char="•"/>
              <a:defRPr lang="zh-CN" altLang="en-US" sz="1800" b="1" kern="1200">
                <a:solidFill>
                  <a:schemeClr val="tx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mn-cs"/>
              </a:defRPr>
            </a:lvl3pPr>
            <a:lvl4pPr marL="1200150" indent="-171450" algn="l" rtl="0" eaLnBrk="1" fontAlgn="base" hangingPunct="1">
              <a:spcBef>
                <a:spcPct val="20000"/>
              </a:spcBef>
              <a:spcAft>
                <a:spcPct val="0"/>
              </a:spcAft>
              <a:buChar char="–"/>
              <a:defRPr lang="zh-CN" altLang="en-US" sz="1500" b="1" kern="1200">
                <a:solidFill>
                  <a:schemeClr val="tx1"/>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cs typeface="+mn-cs"/>
              </a:defRPr>
            </a:lvl4pPr>
            <a:lvl5pPr marL="1543050" indent="-171450" algn="l" rtl="0" eaLnBrk="1" fontAlgn="base" hangingPunct="1">
              <a:spcBef>
                <a:spcPct val="20000"/>
              </a:spcBef>
              <a:spcAft>
                <a:spcPct val="0"/>
              </a:spcAft>
              <a:buChar char="»"/>
              <a:defRPr lang="zh-CN" altLang="en-US" sz="1500" b="1" kern="1200">
                <a:solidFill>
                  <a:schemeClr val="tx1"/>
                </a:solidFill>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buClr>
                <a:srgbClr val="0070C0"/>
              </a:buClr>
              <a:buFont typeface="Wingdings" panose="05000000000000000000" pitchFamily="2" charset="2"/>
              <a:buChar char="n"/>
            </a:pPr>
            <a:r>
              <a:rPr lang="zh-CN" altLang="en-US" sz="2000" dirty="0">
                <a:solidFill>
                  <a:srgbClr val="003300"/>
                </a:solidFill>
              </a:rPr>
              <a:t>这个库建立在</a:t>
            </a:r>
            <a:r>
              <a:rPr lang="en-US" altLang="zh-CN" sz="2000" dirty="0">
                <a:solidFill>
                  <a:srgbClr val="003300"/>
                </a:solidFill>
              </a:rPr>
              <a:t>Python </a:t>
            </a:r>
            <a:r>
              <a:rPr lang="zh-CN" altLang="en-US" sz="2000" dirty="0">
                <a:solidFill>
                  <a:srgbClr val="003300"/>
                </a:solidFill>
              </a:rPr>
              <a:t>语言的</a:t>
            </a:r>
            <a:r>
              <a:rPr lang="en-US" altLang="zh-CN" sz="2000" dirty="0">
                <a:solidFill>
                  <a:srgbClr val="003300"/>
                </a:solidFill>
              </a:rPr>
              <a:t>urllib3 </a:t>
            </a:r>
            <a:r>
              <a:rPr lang="zh-CN" altLang="en-US" sz="2000" dirty="0">
                <a:solidFill>
                  <a:srgbClr val="003300"/>
                </a:solidFill>
              </a:rPr>
              <a:t>库基础上，</a:t>
            </a:r>
            <a:r>
              <a:rPr lang="en-US" altLang="zh-CN" sz="2000" dirty="0">
                <a:solidFill>
                  <a:srgbClr val="003300"/>
                </a:solidFill>
              </a:rPr>
              <a:t>request </a:t>
            </a:r>
            <a:r>
              <a:rPr lang="zh-CN" altLang="en-US" sz="2000" dirty="0">
                <a:solidFill>
                  <a:srgbClr val="003300"/>
                </a:solidFill>
              </a:rPr>
              <a:t>库支持非常丰富的链接访问功能，包括：国际域名和</a:t>
            </a:r>
            <a:r>
              <a:rPr lang="en-US" altLang="zh-CN" sz="2000" dirty="0">
                <a:solidFill>
                  <a:srgbClr val="003300"/>
                </a:solidFill>
              </a:rPr>
              <a:t>URL </a:t>
            </a:r>
            <a:r>
              <a:rPr lang="zh-CN" altLang="en-US" sz="2000" dirty="0">
                <a:solidFill>
                  <a:srgbClr val="003300"/>
                </a:solidFill>
              </a:rPr>
              <a:t>获取、</a:t>
            </a:r>
            <a:r>
              <a:rPr lang="en-US" altLang="zh-CN" sz="2000" dirty="0">
                <a:solidFill>
                  <a:srgbClr val="003300"/>
                </a:solidFill>
              </a:rPr>
              <a:t>HTTP </a:t>
            </a:r>
            <a:r>
              <a:rPr lang="zh-CN" altLang="en-US" sz="2000" dirty="0">
                <a:solidFill>
                  <a:srgbClr val="003300"/>
                </a:solidFill>
              </a:rPr>
              <a:t>长连接和连接缓存、</a:t>
            </a:r>
            <a:r>
              <a:rPr lang="en-US" altLang="zh-CN" sz="2000" dirty="0">
                <a:solidFill>
                  <a:srgbClr val="003300"/>
                </a:solidFill>
              </a:rPr>
              <a:t>HTTP </a:t>
            </a:r>
            <a:r>
              <a:rPr lang="zh-CN" altLang="en-US" sz="2000" dirty="0">
                <a:solidFill>
                  <a:srgbClr val="003300"/>
                </a:solidFill>
              </a:rPr>
              <a:t>会话和</a:t>
            </a:r>
            <a:r>
              <a:rPr lang="en-US" altLang="zh-CN" sz="2000" dirty="0">
                <a:solidFill>
                  <a:srgbClr val="003300"/>
                </a:solidFill>
              </a:rPr>
              <a:t>Cookie </a:t>
            </a:r>
            <a:r>
              <a:rPr lang="zh-CN" altLang="en-US" sz="2000" dirty="0">
                <a:solidFill>
                  <a:srgbClr val="003300"/>
                </a:solidFill>
              </a:rPr>
              <a:t>保持、浏览器使用风格的</a:t>
            </a:r>
            <a:r>
              <a:rPr lang="en-US" altLang="zh-CN" sz="2000" dirty="0">
                <a:solidFill>
                  <a:srgbClr val="003300"/>
                </a:solidFill>
              </a:rPr>
              <a:t>SSL </a:t>
            </a:r>
            <a:r>
              <a:rPr lang="zh-CN" altLang="en-US" sz="2000" dirty="0">
                <a:solidFill>
                  <a:srgbClr val="003300"/>
                </a:solidFill>
              </a:rPr>
              <a:t>验证、基本的摘要认证、有效的键值对</a:t>
            </a:r>
            <a:r>
              <a:rPr lang="en-US" altLang="zh-CN" sz="2000" dirty="0">
                <a:solidFill>
                  <a:srgbClr val="003300"/>
                </a:solidFill>
              </a:rPr>
              <a:t>Cookie </a:t>
            </a:r>
            <a:r>
              <a:rPr lang="zh-CN" altLang="en-US" sz="2000" dirty="0">
                <a:solidFill>
                  <a:srgbClr val="003300"/>
                </a:solidFill>
              </a:rPr>
              <a:t>记录、自动解压缩、自动内容解码、文件分块上传、</a:t>
            </a:r>
            <a:r>
              <a:rPr lang="en-US" altLang="zh-CN" sz="2000" dirty="0">
                <a:solidFill>
                  <a:srgbClr val="003300"/>
                </a:solidFill>
              </a:rPr>
              <a:t>HTTP(S)</a:t>
            </a:r>
            <a:r>
              <a:rPr lang="zh-CN" altLang="en-US" sz="2000" dirty="0">
                <a:solidFill>
                  <a:srgbClr val="003300"/>
                </a:solidFill>
              </a:rPr>
              <a:t>代理功能、连接超时处理、流数据下载等。</a:t>
            </a:r>
          </a:p>
        </p:txBody>
      </p:sp>
      <p:sp>
        <p:nvSpPr>
          <p:cNvPr id="7" name="内容占位符 3"/>
          <p:cNvSpPr txBox="1">
            <a:spLocks/>
          </p:cNvSpPr>
          <p:nvPr/>
        </p:nvSpPr>
        <p:spPr bwMode="auto">
          <a:xfrm>
            <a:off x="611094" y="4110632"/>
            <a:ext cx="8229600" cy="7694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lvl1pPr marL="257175" indent="-257175" algn="l" rtl="0" eaLnBrk="1" fontAlgn="base" hangingPunct="1">
              <a:spcBef>
                <a:spcPct val="20000"/>
              </a:spcBef>
              <a:spcAft>
                <a:spcPct val="0"/>
              </a:spcAft>
              <a:buClr>
                <a:schemeClr val="hlink"/>
              </a:buClr>
              <a:buFont typeface="Wingdings" panose="05000000000000000000" pitchFamily="2" charset="2"/>
              <a:buChar char="v"/>
              <a:defRPr lang="zh-CN" altLang="en-US" sz="2400" b="1" kern="1200">
                <a:solidFill>
                  <a:srgbClr val="6633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defRPr>
            </a:lvl1pPr>
            <a:lvl2pPr marL="557213" indent="-214313" algn="l" rtl="0" eaLnBrk="1" fontAlgn="base" hangingPunct="1">
              <a:spcBef>
                <a:spcPct val="20000"/>
              </a:spcBef>
              <a:spcAft>
                <a:spcPct val="0"/>
              </a:spcAft>
              <a:buClr>
                <a:schemeClr val="accent1"/>
              </a:buClr>
              <a:buFont typeface="Wingdings" panose="05000000000000000000" pitchFamily="2" charset="2"/>
              <a:buChar char="§"/>
              <a:defRPr lang="zh-CN" altLang="en-US" sz="2100" b="1" kern="1200">
                <a:solidFill>
                  <a:schemeClr val="tx1"/>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cs typeface="+mn-cs"/>
              </a:defRPr>
            </a:lvl2pPr>
            <a:lvl3pPr marL="857250" indent="-171450" algn="l" rtl="0" eaLnBrk="1" fontAlgn="base" hangingPunct="1">
              <a:spcBef>
                <a:spcPct val="20000"/>
              </a:spcBef>
              <a:spcAft>
                <a:spcPct val="0"/>
              </a:spcAft>
              <a:buClr>
                <a:schemeClr val="tx1"/>
              </a:buClr>
              <a:buChar char="•"/>
              <a:defRPr lang="zh-CN" altLang="en-US" sz="1800" b="1" kern="1200">
                <a:solidFill>
                  <a:schemeClr val="tx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mn-cs"/>
              </a:defRPr>
            </a:lvl3pPr>
            <a:lvl4pPr marL="1200150" indent="-171450" algn="l" rtl="0" eaLnBrk="1" fontAlgn="base" hangingPunct="1">
              <a:spcBef>
                <a:spcPct val="20000"/>
              </a:spcBef>
              <a:spcAft>
                <a:spcPct val="0"/>
              </a:spcAft>
              <a:buChar char="–"/>
              <a:defRPr lang="zh-CN" altLang="en-US" sz="1500" b="1" kern="1200">
                <a:solidFill>
                  <a:schemeClr val="tx1"/>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cs typeface="+mn-cs"/>
              </a:defRPr>
            </a:lvl4pPr>
            <a:lvl5pPr marL="1543050" indent="-171450" algn="l" rtl="0" eaLnBrk="1" fontAlgn="base" hangingPunct="1">
              <a:spcBef>
                <a:spcPct val="20000"/>
              </a:spcBef>
              <a:spcAft>
                <a:spcPct val="0"/>
              </a:spcAft>
              <a:buChar char="»"/>
              <a:defRPr lang="zh-CN" altLang="en-US" sz="1500" b="1" kern="1200">
                <a:solidFill>
                  <a:schemeClr val="tx1"/>
                </a:solidFill>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buClr>
                <a:srgbClr val="0070C0"/>
              </a:buClr>
              <a:buFont typeface="Wingdings" panose="05000000000000000000" pitchFamily="2" charset="2"/>
              <a:buChar char="n"/>
            </a:pPr>
            <a:r>
              <a:rPr lang="zh-CN" altLang="en-US" sz="2000" dirty="0">
                <a:solidFill>
                  <a:srgbClr val="003300"/>
                </a:solidFill>
              </a:rPr>
              <a:t>有关</a:t>
            </a:r>
            <a:r>
              <a:rPr lang="en-US" altLang="zh-CN" sz="2000" dirty="0">
                <a:solidFill>
                  <a:srgbClr val="003300"/>
                </a:solidFill>
              </a:rPr>
              <a:t>requests </a:t>
            </a:r>
            <a:r>
              <a:rPr lang="zh-CN" altLang="en-US" sz="2000" dirty="0">
                <a:solidFill>
                  <a:srgbClr val="003300"/>
                </a:solidFill>
              </a:rPr>
              <a:t>库的更多介绍请访问：</a:t>
            </a:r>
          </a:p>
          <a:p>
            <a:pPr marL="0" indent="0">
              <a:buClr>
                <a:srgbClr val="0070C0"/>
              </a:buClr>
              <a:buNone/>
              <a:defRPr/>
            </a:pPr>
            <a:r>
              <a:rPr lang="en-US" altLang="zh-CN" sz="2000" dirty="0"/>
              <a:t>	http://docs.python‐requests.org</a:t>
            </a:r>
            <a:endParaRPr lang="zh-CN" altLang="en-US" sz="2000" dirty="0"/>
          </a:p>
        </p:txBody>
      </p:sp>
    </p:spTree>
    <p:extLst>
      <p:ext uri="{BB962C8B-B14F-4D97-AF65-F5344CB8AC3E}">
        <p14:creationId xmlns:p14="http://schemas.microsoft.com/office/powerpoint/2010/main" val="579135567"/>
      </p:ext>
    </p:extLst>
  </p:cSld>
  <p:clrMapOvr>
    <a:masterClrMapping/>
  </p:clrMapOvr>
  <p:transition spd="slow">
    <p:wipe dir="d"/>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标题 2"/>
          <p:cNvSpPr>
            <a:spLocks noGrp="1"/>
          </p:cNvSpPr>
          <p:nvPr>
            <p:ph type="title"/>
          </p:nvPr>
        </p:nvSpPr>
        <p:spPr/>
        <p:txBody>
          <a:bodyPr/>
          <a:lstStyle/>
          <a:p>
            <a:r>
              <a:rPr lang="en-US" sz="3000" dirty="0"/>
              <a:t>requests </a:t>
            </a:r>
            <a:r>
              <a:rPr altLang="en-US" sz="3000" dirty="0" err="1"/>
              <a:t>库中的网页请求函数</a:t>
            </a:r>
            <a:endParaRPr altLang="en-US" sz="3000" dirty="0"/>
          </a:p>
        </p:txBody>
      </p:sp>
      <p:pic>
        <p:nvPicPr>
          <p:cNvPr id="25603" name="内容占位符 3"/>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827583" y="987574"/>
            <a:ext cx="7996433" cy="3672408"/>
          </a:xfrm>
        </p:spPr>
      </p:pic>
    </p:spTree>
    <p:extLst>
      <p:ext uri="{BB962C8B-B14F-4D97-AF65-F5344CB8AC3E}">
        <p14:creationId xmlns:p14="http://schemas.microsoft.com/office/powerpoint/2010/main" val="2125850101"/>
      </p:ext>
    </p:extLst>
  </p:cSld>
  <p:clrMapOvr>
    <a:masterClrMapping/>
  </p:clrMapOvr>
  <p:transition spd="slow">
    <p:wipe dir="d"/>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标题 2"/>
          <p:cNvSpPr>
            <a:spLocks noGrp="1"/>
          </p:cNvSpPr>
          <p:nvPr>
            <p:ph type="title"/>
          </p:nvPr>
        </p:nvSpPr>
        <p:spPr/>
        <p:txBody>
          <a:bodyPr/>
          <a:lstStyle/>
          <a:p>
            <a:r>
              <a:rPr lang="en-US" sz="3000" dirty="0"/>
              <a:t>requests </a:t>
            </a:r>
            <a:r>
              <a:rPr altLang="en-US" sz="3000" dirty="0" err="1"/>
              <a:t>库中的网页请求函数</a:t>
            </a:r>
            <a:endParaRPr altLang="en-US" sz="3000" dirty="0"/>
          </a:p>
        </p:txBody>
      </p:sp>
      <p:sp>
        <p:nvSpPr>
          <p:cNvPr id="5" name="内容占位符 3"/>
          <p:cNvSpPr>
            <a:spLocks noGrp="1"/>
          </p:cNvSpPr>
          <p:nvPr>
            <p:ph idx="1"/>
          </p:nvPr>
        </p:nvSpPr>
        <p:spPr>
          <a:xfrm>
            <a:off x="457200" y="807244"/>
            <a:ext cx="8363272" cy="1015663"/>
          </a:xfrm>
        </p:spPr>
        <p:txBody>
          <a:bodyPr wrap="square">
            <a:spAutoFit/>
          </a:bodyPr>
          <a:lstStyle/>
          <a:p>
            <a:pPr marL="0" indent="627063">
              <a:buNone/>
            </a:pPr>
            <a:r>
              <a:rPr lang="en-US" sz="2000" dirty="0">
                <a:solidFill>
                  <a:srgbClr val="003300"/>
                </a:solidFill>
              </a:rPr>
              <a:t>get()</a:t>
            </a:r>
            <a:r>
              <a:rPr altLang="en-US" sz="2000" dirty="0">
                <a:solidFill>
                  <a:srgbClr val="003300"/>
                </a:solidFill>
              </a:rPr>
              <a:t>是获取网页最常用的方式，在调用</a:t>
            </a:r>
            <a:r>
              <a:rPr lang="en-US" sz="2000" dirty="0" err="1">
                <a:solidFill>
                  <a:srgbClr val="003300"/>
                </a:solidFill>
              </a:rPr>
              <a:t>requests.get</a:t>
            </a:r>
            <a:r>
              <a:rPr lang="en-US" sz="2000" dirty="0">
                <a:solidFill>
                  <a:srgbClr val="003300"/>
                </a:solidFill>
              </a:rPr>
              <a:t>()</a:t>
            </a:r>
            <a:r>
              <a:rPr altLang="en-US" sz="2000" dirty="0">
                <a:solidFill>
                  <a:srgbClr val="003300"/>
                </a:solidFill>
              </a:rPr>
              <a:t>函数后，返回的网页内容会保存为一个</a:t>
            </a:r>
            <a:r>
              <a:rPr lang="en-US" sz="2000" dirty="0">
                <a:solidFill>
                  <a:srgbClr val="003300"/>
                </a:solidFill>
              </a:rPr>
              <a:t>Response </a:t>
            </a:r>
            <a:r>
              <a:rPr altLang="en-US" sz="2000" dirty="0">
                <a:solidFill>
                  <a:srgbClr val="003300"/>
                </a:solidFill>
              </a:rPr>
              <a:t>对象，其中，</a:t>
            </a:r>
            <a:r>
              <a:rPr lang="en-US" sz="2000" dirty="0">
                <a:solidFill>
                  <a:srgbClr val="003300"/>
                </a:solidFill>
              </a:rPr>
              <a:t>get()</a:t>
            </a:r>
            <a:r>
              <a:rPr altLang="en-US" sz="2000" dirty="0">
                <a:solidFill>
                  <a:srgbClr val="003300"/>
                </a:solidFill>
              </a:rPr>
              <a:t>函数的参数</a:t>
            </a:r>
            <a:r>
              <a:rPr lang="en-US" sz="2000" dirty="0" err="1">
                <a:solidFill>
                  <a:srgbClr val="003300"/>
                </a:solidFill>
              </a:rPr>
              <a:t>url</a:t>
            </a:r>
            <a:r>
              <a:rPr lang="en-US" sz="2000" dirty="0">
                <a:solidFill>
                  <a:srgbClr val="003300"/>
                </a:solidFill>
              </a:rPr>
              <a:t> </a:t>
            </a:r>
            <a:r>
              <a:rPr altLang="en-US" sz="2000" dirty="0">
                <a:solidFill>
                  <a:srgbClr val="003300"/>
                </a:solidFill>
              </a:rPr>
              <a:t>必须链接采用</a:t>
            </a:r>
            <a:r>
              <a:rPr lang="en-US" sz="2000" dirty="0">
                <a:solidFill>
                  <a:srgbClr val="003300"/>
                </a:solidFill>
              </a:rPr>
              <a:t>HTTP </a:t>
            </a:r>
            <a:r>
              <a:rPr altLang="en-US" sz="2000" dirty="0">
                <a:solidFill>
                  <a:srgbClr val="003300"/>
                </a:solidFill>
              </a:rPr>
              <a:t>或</a:t>
            </a:r>
            <a:r>
              <a:rPr lang="en-US" sz="2000" dirty="0">
                <a:solidFill>
                  <a:srgbClr val="003300"/>
                </a:solidFill>
              </a:rPr>
              <a:t>HTTPS</a:t>
            </a:r>
            <a:r>
              <a:rPr altLang="en-US" sz="2000" dirty="0">
                <a:solidFill>
                  <a:srgbClr val="003300"/>
                </a:solidFill>
              </a:rPr>
              <a:t>方式访问</a:t>
            </a:r>
            <a:r>
              <a:rPr lang="zh-CN" altLang="en-US" sz="2000" dirty="0">
                <a:solidFill>
                  <a:srgbClr val="003300"/>
                </a:solidFill>
              </a:rPr>
              <a:t>。</a:t>
            </a:r>
            <a:endParaRPr altLang="en-US" sz="2000" dirty="0">
              <a:solidFill>
                <a:srgbClr val="003300"/>
              </a:solidFill>
            </a:endParaRPr>
          </a:p>
        </p:txBody>
      </p:sp>
      <p:pic>
        <p:nvPicPr>
          <p:cNvPr id="6" name="内容占位符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475656" y="2009246"/>
            <a:ext cx="6516960" cy="14716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内容占位符 2"/>
          <p:cNvSpPr txBox="1">
            <a:spLocks/>
          </p:cNvSpPr>
          <p:nvPr/>
        </p:nvSpPr>
        <p:spPr bwMode="auto">
          <a:xfrm>
            <a:off x="459415" y="3651870"/>
            <a:ext cx="8229600"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lvl1pPr marL="257175" indent="-257175" algn="l" rtl="0" eaLnBrk="1" fontAlgn="base" hangingPunct="1">
              <a:spcBef>
                <a:spcPct val="20000"/>
              </a:spcBef>
              <a:spcAft>
                <a:spcPct val="0"/>
              </a:spcAft>
              <a:buClr>
                <a:schemeClr val="hlink"/>
              </a:buClr>
              <a:buFont typeface="Wingdings" panose="05000000000000000000" pitchFamily="2" charset="2"/>
              <a:buChar char="v"/>
              <a:defRPr lang="zh-CN" altLang="en-US" sz="2400" b="1" kern="1200">
                <a:solidFill>
                  <a:srgbClr val="6633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defRPr>
            </a:lvl1pPr>
            <a:lvl2pPr marL="557213" indent="-214313" algn="l" rtl="0" eaLnBrk="1" fontAlgn="base" hangingPunct="1">
              <a:spcBef>
                <a:spcPct val="20000"/>
              </a:spcBef>
              <a:spcAft>
                <a:spcPct val="0"/>
              </a:spcAft>
              <a:buClr>
                <a:schemeClr val="accent1"/>
              </a:buClr>
              <a:buFont typeface="Wingdings" panose="05000000000000000000" pitchFamily="2" charset="2"/>
              <a:buChar char="§"/>
              <a:defRPr lang="zh-CN" altLang="en-US" sz="2100" b="1" kern="1200">
                <a:solidFill>
                  <a:schemeClr val="tx1"/>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cs typeface="+mn-cs"/>
              </a:defRPr>
            </a:lvl2pPr>
            <a:lvl3pPr marL="857250" indent="-171450" algn="l" rtl="0" eaLnBrk="1" fontAlgn="base" hangingPunct="1">
              <a:spcBef>
                <a:spcPct val="20000"/>
              </a:spcBef>
              <a:spcAft>
                <a:spcPct val="0"/>
              </a:spcAft>
              <a:buClr>
                <a:schemeClr val="tx1"/>
              </a:buClr>
              <a:buChar char="•"/>
              <a:defRPr lang="zh-CN" altLang="en-US" sz="1800" b="1" kern="1200">
                <a:solidFill>
                  <a:schemeClr val="tx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mn-cs"/>
              </a:defRPr>
            </a:lvl3pPr>
            <a:lvl4pPr marL="1200150" indent="-171450" algn="l" rtl="0" eaLnBrk="1" fontAlgn="base" hangingPunct="1">
              <a:spcBef>
                <a:spcPct val="20000"/>
              </a:spcBef>
              <a:spcAft>
                <a:spcPct val="0"/>
              </a:spcAft>
              <a:buChar char="–"/>
              <a:defRPr lang="zh-CN" altLang="en-US" sz="1500" b="1" kern="1200">
                <a:solidFill>
                  <a:schemeClr val="tx1"/>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cs typeface="+mn-cs"/>
              </a:defRPr>
            </a:lvl4pPr>
            <a:lvl5pPr marL="1543050" indent="-171450" algn="l" rtl="0" eaLnBrk="1" fontAlgn="base" hangingPunct="1">
              <a:spcBef>
                <a:spcPct val="20000"/>
              </a:spcBef>
              <a:spcAft>
                <a:spcPct val="0"/>
              </a:spcAft>
              <a:buChar char="»"/>
              <a:defRPr lang="zh-CN" altLang="en-US" sz="1500" b="1" kern="1200">
                <a:solidFill>
                  <a:schemeClr val="tx1"/>
                </a:solidFill>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450850">
              <a:buNone/>
            </a:pPr>
            <a:r>
              <a:rPr lang="zh-CN" altLang="en-US" sz="2000" dirty="0">
                <a:solidFill>
                  <a:srgbClr val="003300"/>
                </a:solidFill>
              </a:rPr>
              <a:t>和浏览器的交互过程一样，</a:t>
            </a:r>
            <a:r>
              <a:rPr lang="en-US" sz="2000" dirty="0" err="1">
                <a:solidFill>
                  <a:srgbClr val="003300"/>
                </a:solidFill>
              </a:rPr>
              <a:t>requests.get</a:t>
            </a:r>
            <a:r>
              <a:rPr lang="en-US" sz="2000" dirty="0">
                <a:solidFill>
                  <a:srgbClr val="003300"/>
                </a:solidFill>
              </a:rPr>
              <a:t>()</a:t>
            </a:r>
            <a:r>
              <a:rPr lang="zh-CN" altLang="en-US" sz="2000" dirty="0">
                <a:solidFill>
                  <a:srgbClr val="003300"/>
                </a:solidFill>
              </a:rPr>
              <a:t>代表请求过程，它返回的</a:t>
            </a:r>
            <a:r>
              <a:rPr lang="en-US" sz="2000" dirty="0">
                <a:solidFill>
                  <a:srgbClr val="003300"/>
                </a:solidFill>
              </a:rPr>
              <a:t>Response </a:t>
            </a:r>
            <a:r>
              <a:rPr lang="zh-CN" altLang="en-US" sz="2000" dirty="0">
                <a:solidFill>
                  <a:srgbClr val="003300"/>
                </a:solidFill>
              </a:rPr>
              <a:t>对象代表响应。返回内容作为一个对象更便于操作，</a:t>
            </a:r>
            <a:r>
              <a:rPr lang="en-US" sz="2000" dirty="0">
                <a:solidFill>
                  <a:srgbClr val="003300"/>
                </a:solidFill>
              </a:rPr>
              <a:t>Response </a:t>
            </a:r>
            <a:r>
              <a:rPr lang="zh-CN" altLang="en-US" sz="2000" dirty="0">
                <a:solidFill>
                  <a:srgbClr val="003300"/>
                </a:solidFill>
              </a:rPr>
              <a:t>对象的属性如下表所示，需要采用</a:t>
            </a:r>
            <a:r>
              <a:rPr lang="en-US" altLang="zh-CN" sz="2000" dirty="0">
                <a:solidFill>
                  <a:srgbClr val="003300"/>
                </a:solidFill>
              </a:rPr>
              <a:t>&lt;</a:t>
            </a:r>
            <a:r>
              <a:rPr lang="en-US" sz="2000" dirty="0">
                <a:solidFill>
                  <a:srgbClr val="003300"/>
                </a:solidFill>
              </a:rPr>
              <a:t>a&gt;.&lt;b&gt;</a:t>
            </a:r>
            <a:r>
              <a:rPr lang="zh-CN" altLang="en-US" sz="2000" dirty="0">
                <a:solidFill>
                  <a:srgbClr val="003300"/>
                </a:solidFill>
              </a:rPr>
              <a:t>形式使用。</a:t>
            </a:r>
          </a:p>
        </p:txBody>
      </p:sp>
    </p:spTree>
    <p:extLst>
      <p:ext uri="{BB962C8B-B14F-4D97-AF65-F5344CB8AC3E}">
        <p14:creationId xmlns:p14="http://schemas.microsoft.com/office/powerpoint/2010/main" val="1088095403"/>
      </p:ext>
    </p:extLst>
  </p:cSld>
  <p:clrMapOvr>
    <a:masterClrMapping/>
  </p:clrMapOvr>
  <p:transition spd="slow">
    <p:wipe dir="d"/>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标题 2"/>
          <p:cNvSpPr>
            <a:spLocks noGrp="1"/>
          </p:cNvSpPr>
          <p:nvPr>
            <p:ph type="title"/>
          </p:nvPr>
        </p:nvSpPr>
        <p:spPr/>
        <p:txBody>
          <a:bodyPr/>
          <a:lstStyle/>
          <a:p>
            <a:r>
              <a:rPr lang="en-US" sz="3000" dirty="0"/>
              <a:t>Response </a:t>
            </a:r>
            <a:r>
              <a:rPr lang="zh-CN" altLang="en-US" sz="3000" dirty="0"/>
              <a:t>对象的属性</a:t>
            </a:r>
            <a:endParaRPr altLang="en-US" sz="3000" dirty="0"/>
          </a:p>
        </p:txBody>
      </p:sp>
      <p:pic>
        <p:nvPicPr>
          <p:cNvPr id="3" name="内容占位符 3"/>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827583" y="896640"/>
            <a:ext cx="7815426" cy="2251174"/>
          </a:xfrm>
        </p:spPr>
      </p:pic>
      <p:sp>
        <p:nvSpPr>
          <p:cNvPr id="4" name="内容占位符 2"/>
          <p:cNvSpPr txBox="1">
            <a:spLocks/>
          </p:cNvSpPr>
          <p:nvPr/>
        </p:nvSpPr>
        <p:spPr bwMode="auto">
          <a:xfrm>
            <a:off x="539552" y="3382466"/>
            <a:ext cx="8229600"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lvl1pPr marL="257175" indent="-257175" algn="l" rtl="0" eaLnBrk="1" fontAlgn="base" hangingPunct="1">
              <a:spcBef>
                <a:spcPct val="20000"/>
              </a:spcBef>
              <a:spcAft>
                <a:spcPct val="0"/>
              </a:spcAft>
              <a:buClr>
                <a:schemeClr val="hlink"/>
              </a:buClr>
              <a:buFont typeface="Wingdings" panose="05000000000000000000" pitchFamily="2" charset="2"/>
              <a:buChar char="v"/>
              <a:defRPr lang="zh-CN" altLang="en-US" sz="2400" b="1" kern="1200">
                <a:solidFill>
                  <a:srgbClr val="6633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defRPr>
            </a:lvl1pPr>
            <a:lvl2pPr marL="557213" indent="-214313" algn="l" rtl="0" eaLnBrk="1" fontAlgn="base" hangingPunct="1">
              <a:spcBef>
                <a:spcPct val="20000"/>
              </a:spcBef>
              <a:spcAft>
                <a:spcPct val="0"/>
              </a:spcAft>
              <a:buClr>
                <a:schemeClr val="accent1"/>
              </a:buClr>
              <a:buFont typeface="Wingdings" panose="05000000000000000000" pitchFamily="2" charset="2"/>
              <a:buChar char="§"/>
              <a:defRPr lang="zh-CN" altLang="en-US" sz="2100" b="1" kern="1200">
                <a:solidFill>
                  <a:schemeClr val="tx1"/>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cs typeface="+mn-cs"/>
              </a:defRPr>
            </a:lvl2pPr>
            <a:lvl3pPr marL="857250" indent="-171450" algn="l" rtl="0" eaLnBrk="1" fontAlgn="base" hangingPunct="1">
              <a:spcBef>
                <a:spcPct val="20000"/>
              </a:spcBef>
              <a:spcAft>
                <a:spcPct val="0"/>
              </a:spcAft>
              <a:buClr>
                <a:schemeClr val="tx1"/>
              </a:buClr>
              <a:buChar char="•"/>
              <a:defRPr lang="zh-CN" altLang="en-US" sz="1800" b="1" kern="1200">
                <a:solidFill>
                  <a:schemeClr val="tx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mn-cs"/>
              </a:defRPr>
            </a:lvl3pPr>
            <a:lvl4pPr marL="1200150" indent="-171450" algn="l" rtl="0" eaLnBrk="1" fontAlgn="base" hangingPunct="1">
              <a:spcBef>
                <a:spcPct val="20000"/>
              </a:spcBef>
              <a:spcAft>
                <a:spcPct val="0"/>
              </a:spcAft>
              <a:buChar char="–"/>
              <a:defRPr lang="zh-CN" altLang="en-US" sz="1500" b="1" kern="1200">
                <a:solidFill>
                  <a:schemeClr val="tx1"/>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cs typeface="+mn-cs"/>
              </a:defRPr>
            </a:lvl4pPr>
            <a:lvl5pPr marL="1543050" indent="-171450" algn="l" rtl="0" eaLnBrk="1" fontAlgn="base" hangingPunct="1">
              <a:spcBef>
                <a:spcPct val="20000"/>
              </a:spcBef>
              <a:spcAft>
                <a:spcPct val="0"/>
              </a:spcAft>
              <a:buChar char="»"/>
              <a:defRPr lang="zh-CN" altLang="en-US" sz="1500" b="1" kern="1200">
                <a:solidFill>
                  <a:schemeClr val="tx1"/>
                </a:solidFill>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533400">
              <a:buNone/>
            </a:pPr>
            <a:r>
              <a:rPr lang="en-US" altLang="zh-CN" sz="2000" dirty="0" err="1">
                <a:solidFill>
                  <a:srgbClr val="003300"/>
                </a:solidFill>
              </a:rPr>
              <a:t>status_code</a:t>
            </a:r>
            <a:r>
              <a:rPr lang="zh-CN" altLang="en-US" sz="2000" dirty="0">
                <a:solidFill>
                  <a:srgbClr val="003300"/>
                </a:solidFill>
              </a:rPr>
              <a:t> 属性返回请求</a:t>
            </a:r>
            <a:r>
              <a:rPr lang="en-US" altLang="zh-CN" sz="2000" dirty="0">
                <a:solidFill>
                  <a:srgbClr val="003300"/>
                </a:solidFill>
              </a:rPr>
              <a:t>HTTP </a:t>
            </a:r>
            <a:r>
              <a:rPr lang="zh-CN" altLang="en-US" sz="2000" dirty="0">
                <a:solidFill>
                  <a:srgbClr val="003300"/>
                </a:solidFill>
              </a:rPr>
              <a:t>后的状态，在处理数据之前要先判断状态情况，如果请求未被响应，需要终止内容处理。</a:t>
            </a:r>
          </a:p>
          <a:p>
            <a:pPr marL="0" indent="533400">
              <a:buNone/>
            </a:pPr>
            <a:r>
              <a:rPr lang="en-US" altLang="zh-CN" sz="2000" dirty="0">
                <a:solidFill>
                  <a:srgbClr val="003300"/>
                </a:solidFill>
              </a:rPr>
              <a:t>text </a:t>
            </a:r>
            <a:r>
              <a:rPr lang="zh-CN" altLang="en-US" sz="2000" dirty="0">
                <a:solidFill>
                  <a:srgbClr val="003300"/>
                </a:solidFill>
              </a:rPr>
              <a:t>属性是请求的页面内容，以字符串形式展示。</a:t>
            </a:r>
          </a:p>
        </p:txBody>
      </p:sp>
    </p:spTree>
    <p:extLst>
      <p:ext uri="{BB962C8B-B14F-4D97-AF65-F5344CB8AC3E}">
        <p14:creationId xmlns:p14="http://schemas.microsoft.com/office/powerpoint/2010/main" val="2420485200"/>
      </p:ext>
    </p:extLst>
  </p:cSld>
  <p:clrMapOvr>
    <a:masterClrMapping/>
  </p:clrMapOvr>
  <p:transition spd="slow">
    <p:wipe dir="d"/>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标题 2"/>
          <p:cNvSpPr>
            <a:spLocks noGrp="1"/>
          </p:cNvSpPr>
          <p:nvPr>
            <p:ph type="title"/>
          </p:nvPr>
        </p:nvSpPr>
        <p:spPr/>
        <p:txBody>
          <a:bodyPr/>
          <a:lstStyle/>
          <a:p>
            <a:r>
              <a:rPr lang="en-US" sz="3000" dirty="0"/>
              <a:t>Response </a:t>
            </a:r>
            <a:r>
              <a:rPr lang="zh-CN" altLang="en-US" sz="3000" dirty="0"/>
              <a:t>对象的属性</a:t>
            </a:r>
            <a:endParaRPr altLang="en-US" sz="3000" dirty="0"/>
          </a:p>
        </p:txBody>
      </p:sp>
      <p:sp>
        <p:nvSpPr>
          <p:cNvPr id="3" name="内容占位符 2"/>
          <p:cNvSpPr>
            <a:spLocks noGrp="1"/>
          </p:cNvSpPr>
          <p:nvPr>
            <p:ph idx="1"/>
          </p:nvPr>
        </p:nvSpPr>
        <p:spPr>
          <a:xfrm>
            <a:off x="457200" y="807244"/>
            <a:ext cx="8229600" cy="1643527"/>
          </a:xfrm>
        </p:spPr>
        <p:txBody>
          <a:bodyPr>
            <a:spAutoFit/>
          </a:bodyPr>
          <a:lstStyle/>
          <a:p>
            <a:pPr marL="63500" indent="563563">
              <a:buNone/>
              <a:defRPr/>
            </a:pPr>
            <a:r>
              <a:rPr lang="en-US" dirty="0">
                <a:solidFill>
                  <a:srgbClr val="003300"/>
                </a:solidFill>
              </a:rPr>
              <a:t>encoding </a:t>
            </a:r>
            <a:r>
              <a:rPr altLang="en-US" dirty="0">
                <a:solidFill>
                  <a:srgbClr val="003300"/>
                </a:solidFill>
              </a:rPr>
              <a:t>属性非常重要，它给出了返回页面内容的编码方式，可以通过对</a:t>
            </a:r>
            <a:r>
              <a:rPr lang="en-US" dirty="0">
                <a:solidFill>
                  <a:srgbClr val="003300"/>
                </a:solidFill>
              </a:rPr>
              <a:t>encoding </a:t>
            </a:r>
            <a:r>
              <a:rPr altLang="en-US" dirty="0">
                <a:solidFill>
                  <a:srgbClr val="003300"/>
                </a:solidFill>
              </a:rPr>
              <a:t>属性赋值更改编码方式，以便于处理中文字符</a:t>
            </a:r>
            <a:r>
              <a:rPr lang="zh-CN" altLang="en-US" dirty="0">
                <a:solidFill>
                  <a:srgbClr val="003300"/>
                </a:solidFill>
              </a:rPr>
              <a:t>。</a:t>
            </a:r>
            <a:endParaRPr lang="en-US" dirty="0">
              <a:solidFill>
                <a:srgbClr val="003300"/>
              </a:solidFill>
            </a:endParaRPr>
          </a:p>
          <a:p>
            <a:pPr marL="63500" indent="563563">
              <a:buNone/>
              <a:defRPr/>
            </a:pPr>
            <a:r>
              <a:rPr lang="en-US" dirty="0">
                <a:solidFill>
                  <a:srgbClr val="003300"/>
                </a:solidFill>
              </a:rPr>
              <a:t>content </a:t>
            </a:r>
            <a:r>
              <a:rPr altLang="en-US" dirty="0">
                <a:solidFill>
                  <a:srgbClr val="003300"/>
                </a:solidFill>
              </a:rPr>
              <a:t>属性是页面内容的二进制形式</a:t>
            </a:r>
            <a:r>
              <a:rPr lang="zh-CN" altLang="en-US" dirty="0">
                <a:solidFill>
                  <a:srgbClr val="003300"/>
                </a:solidFill>
              </a:rPr>
              <a:t>。</a:t>
            </a:r>
            <a:endParaRPr lang="en-US" dirty="0">
              <a:solidFill>
                <a:srgbClr val="003300"/>
              </a:solidFill>
            </a:endParaRPr>
          </a:p>
        </p:txBody>
      </p:sp>
      <p:pic>
        <p:nvPicPr>
          <p:cNvPr id="4" name="内容占位符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827584" y="2715766"/>
            <a:ext cx="8136903" cy="18409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90599196"/>
      </p:ext>
    </p:extLst>
  </p:cSld>
  <p:clrMapOvr>
    <a:masterClrMapping/>
  </p:clrMapOvr>
  <p:transition spd="slow">
    <p:wipe dir="d"/>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标题 2"/>
          <p:cNvSpPr>
            <a:spLocks noGrp="1"/>
          </p:cNvSpPr>
          <p:nvPr>
            <p:ph type="title"/>
          </p:nvPr>
        </p:nvSpPr>
        <p:spPr/>
        <p:txBody>
          <a:bodyPr/>
          <a:lstStyle/>
          <a:p>
            <a:r>
              <a:rPr lang="en-US" sz="3000" dirty="0"/>
              <a:t>Response </a:t>
            </a:r>
            <a:r>
              <a:rPr lang="zh-CN" altLang="en-US" sz="3000" dirty="0"/>
              <a:t>对象的属性</a:t>
            </a:r>
            <a:endParaRPr altLang="en-US" sz="3000" dirty="0"/>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55576" y="1059582"/>
            <a:ext cx="7963610" cy="33843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06630745"/>
      </p:ext>
    </p:extLst>
  </p:cSld>
  <p:clrMapOvr>
    <a:masterClrMapping/>
  </p:clrMapOvr>
  <p:transition spd="slow">
    <p:wipe dir="d"/>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标题 2"/>
          <p:cNvSpPr>
            <a:spLocks noGrp="1"/>
          </p:cNvSpPr>
          <p:nvPr>
            <p:ph type="title"/>
          </p:nvPr>
        </p:nvSpPr>
        <p:spPr/>
        <p:txBody>
          <a:bodyPr/>
          <a:lstStyle/>
          <a:p>
            <a:r>
              <a:rPr lang="en-US" sz="3000" dirty="0"/>
              <a:t>Response </a:t>
            </a:r>
            <a:r>
              <a:rPr lang="zh-CN" altLang="en-US" sz="3000" dirty="0"/>
              <a:t>对象的属性</a:t>
            </a:r>
            <a:endParaRPr altLang="en-US" sz="3000" dirty="0"/>
          </a:p>
        </p:txBody>
      </p:sp>
      <p:pic>
        <p:nvPicPr>
          <p:cNvPr id="6" name="内容占位符 3"/>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611560" y="699542"/>
            <a:ext cx="8269854" cy="1872208"/>
          </a:xfrm>
        </p:spPr>
      </p:pic>
      <p:sp>
        <p:nvSpPr>
          <p:cNvPr id="7" name="内容占位符 2"/>
          <p:cNvSpPr txBox="1">
            <a:spLocks/>
          </p:cNvSpPr>
          <p:nvPr/>
        </p:nvSpPr>
        <p:spPr bwMode="auto">
          <a:xfrm>
            <a:off x="539552" y="2571750"/>
            <a:ext cx="8341862"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lvl1pPr marL="257175" indent="-257175" algn="l" rtl="0" eaLnBrk="1" fontAlgn="base" hangingPunct="1">
              <a:spcBef>
                <a:spcPct val="20000"/>
              </a:spcBef>
              <a:spcAft>
                <a:spcPct val="0"/>
              </a:spcAft>
              <a:buClr>
                <a:schemeClr val="hlink"/>
              </a:buClr>
              <a:buFont typeface="Wingdings" panose="05000000000000000000" pitchFamily="2" charset="2"/>
              <a:buChar char="v"/>
              <a:defRPr lang="zh-CN" altLang="en-US" sz="2400" b="1" kern="1200">
                <a:solidFill>
                  <a:srgbClr val="6633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defRPr>
            </a:lvl1pPr>
            <a:lvl2pPr marL="557213" indent="-214313" algn="l" rtl="0" eaLnBrk="1" fontAlgn="base" hangingPunct="1">
              <a:spcBef>
                <a:spcPct val="20000"/>
              </a:spcBef>
              <a:spcAft>
                <a:spcPct val="0"/>
              </a:spcAft>
              <a:buClr>
                <a:schemeClr val="accent1"/>
              </a:buClr>
              <a:buFont typeface="Wingdings" panose="05000000000000000000" pitchFamily="2" charset="2"/>
              <a:buChar char="§"/>
              <a:defRPr lang="zh-CN" altLang="en-US" sz="2100" b="1" kern="1200">
                <a:solidFill>
                  <a:schemeClr val="tx1"/>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cs typeface="+mn-cs"/>
              </a:defRPr>
            </a:lvl2pPr>
            <a:lvl3pPr marL="857250" indent="-171450" algn="l" rtl="0" eaLnBrk="1" fontAlgn="base" hangingPunct="1">
              <a:spcBef>
                <a:spcPct val="20000"/>
              </a:spcBef>
              <a:spcAft>
                <a:spcPct val="0"/>
              </a:spcAft>
              <a:buClr>
                <a:schemeClr val="tx1"/>
              </a:buClr>
              <a:buChar char="•"/>
              <a:defRPr lang="zh-CN" altLang="en-US" sz="1800" b="1" kern="1200">
                <a:solidFill>
                  <a:schemeClr val="tx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mn-cs"/>
              </a:defRPr>
            </a:lvl3pPr>
            <a:lvl4pPr marL="1200150" indent="-171450" algn="l" rtl="0" eaLnBrk="1" fontAlgn="base" hangingPunct="1">
              <a:spcBef>
                <a:spcPct val="20000"/>
              </a:spcBef>
              <a:spcAft>
                <a:spcPct val="0"/>
              </a:spcAft>
              <a:buChar char="–"/>
              <a:defRPr lang="zh-CN" altLang="en-US" sz="1500" b="1" kern="1200">
                <a:solidFill>
                  <a:schemeClr val="tx1"/>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cs typeface="+mn-cs"/>
              </a:defRPr>
            </a:lvl4pPr>
            <a:lvl5pPr marL="1543050" indent="-171450" algn="l" rtl="0" eaLnBrk="1" fontAlgn="base" hangingPunct="1">
              <a:spcBef>
                <a:spcPct val="20000"/>
              </a:spcBef>
              <a:spcAft>
                <a:spcPct val="0"/>
              </a:spcAft>
              <a:buChar char="»"/>
              <a:defRPr lang="zh-CN" altLang="en-US" sz="1500" b="1" kern="1200">
                <a:solidFill>
                  <a:schemeClr val="tx1"/>
                </a:solidFill>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450850">
              <a:buNone/>
            </a:pPr>
            <a:r>
              <a:rPr lang="en-US" altLang="zh-CN" sz="2000" dirty="0" err="1">
                <a:solidFill>
                  <a:srgbClr val="003300"/>
                </a:solidFill>
              </a:rPr>
              <a:t>json</a:t>
            </a:r>
            <a:r>
              <a:rPr lang="en-US" altLang="zh-CN" sz="2000" dirty="0">
                <a:solidFill>
                  <a:srgbClr val="003300"/>
                </a:solidFill>
              </a:rPr>
              <a:t>()</a:t>
            </a:r>
            <a:r>
              <a:rPr lang="zh-CN" altLang="en-US" sz="2000" dirty="0">
                <a:solidFill>
                  <a:srgbClr val="003300"/>
                </a:solidFill>
              </a:rPr>
              <a:t>方法能够在</a:t>
            </a:r>
            <a:r>
              <a:rPr lang="en-US" altLang="zh-CN" sz="2000" dirty="0">
                <a:solidFill>
                  <a:srgbClr val="003300"/>
                </a:solidFill>
              </a:rPr>
              <a:t>HTTP </a:t>
            </a:r>
            <a:r>
              <a:rPr lang="zh-CN" altLang="en-US" sz="2000" dirty="0">
                <a:solidFill>
                  <a:srgbClr val="003300"/>
                </a:solidFill>
              </a:rPr>
              <a:t>响应内容中解析存在的</a:t>
            </a:r>
            <a:r>
              <a:rPr lang="en-US" altLang="zh-CN" sz="2000" dirty="0">
                <a:solidFill>
                  <a:srgbClr val="003300"/>
                </a:solidFill>
              </a:rPr>
              <a:t>JSON </a:t>
            </a:r>
            <a:r>
              <a:rPr lang="zh-CN" altLang="en-US" sz="2000" dirty="0">
                <a:solidFill>
                  <a:srgbClr val="003300"/>
                </a:solidFill>
              </a:rPr>
              <a:t>数据，这将带来解析</a:t>
            </a:r>
            <a:r>
              <a:rPr lang="en-US" altLang="zh-CN" sz="2000" dirty="0">
                <a:solidFill>
                  <a:srgbClr val="003300"/>
                </a:solidFill>
              </a:rPr>
              <a:t>HTTP</a:t>
            </a:r>
            <a:r>
              <a:rPr lang="zh-CN" altLang="en-US" sz="2000" dirty="0">
                <a:solidFill>
                  <a:srgbClr val="003300"/>
                </a:solidFill>
              </a:rPr>
              <a:t>的便利。</a:t>
            </a:r>
          </a:p>
        </p:txBody>
      </p:sp>
      <p:sp>
        <p:nvSpPr>
          <p:cNvPr id="8" name="内容占位符 2"/>
          <p:cNvSpPr txBox="1">
            <a:spLocks/>
          </p:cNvSpPr>
          <p:nvPr/>
        </p:nvSpPr>
        <p:spPr bwMode="auto">
          <a:xfrm>
            <a:off x="536869" y="3279636"/>
            <a:ext cx="8256401" cy="16312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lvl1pPr marL="257175" indent="-257175" algn="l" rtl="0" eaLnBrk="1" fontAlgn="base" hangingPunct="1">
              <a:spcBef>
                <a:spcPct val="20000"/>
              </a:spcBef>
              <a:spcAft>
                <a:spcPct val="0"/>
              </a:spcAft>
              <a:buClr>
                <a:schemeClr val="hlink"/>
              </a:buClr>
              <a:buFont typeface="Wingdings" panose="05000000000000000000" pitchFamily="2" charset="2"/>
              <a:buChar char="v"/>
              <a:defRPr lang="zh-CN" altLang="en-US" sz="2400" b="1" kern="1200">
                <a:solidFill>
                  <a:srgbClr val="6633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defRPr>
            </a:lvl1pPr>
            <a:lvl2pPr marL="557213" indent="-214313" algn="l" rtl="0" eaLnBrk="1" fontAlgn="base" hangingPunct="1">
              <a:spcBef>
                <a:spcPct val="20000"/>
              </a:spcBef>
              <a:spcAft>
                <a:spcPct val="0"/>
              </a:spcAft>
              <a:buClr>
                <a:schemeClr val="accent1"/>
              </a:buClr>
              <a:buFont typeface="Wingdings" panose="05000000000000000000" pitchFamily="2" charset="2"/>
              <a:buChar char="§"/>
              <a:defRPr lang="zh-CN" altLang="en-US" sz="2100" b="1" kern="1200">
                <a:solidFill>
                  <a:schemeClr val="tx1"/>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cs typeface="+mn-cs"/>
              </a:defRPr>
            </a:lvl2pPr>
            <a:lvl3pPr marL="857250" indent="-171450" algn="l" rtl="0" eaLnBrk="1" fontAlgn="base" hangingPunct="1">
              <a:spcBef>
                <a:spcPct val="20000"/>
              </a:spcBef>
              <a:spcAft>
                <a:spcPct val="0"/>
              </a:spcAft>
              <a:buClr>
                <a:schemeClr val="tx1"/>
              </a:buClr>
              <a:buChar char="•"/>
              <a:defRPr lang="zh-CN" altLang="en-US" sz="1800" b="1" kern="1200">
                <a:solidFill>
                  <a:schemeClr val="tx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mn-cs"/>
              </a:defRPr>
            </a:lvl3pPr>
            <a:lvl4pPr marL="1200150" indent="-171450" algn="l" rtl="0" eaLnBrk="1" fontAlgn="base" hangingPunct="1">
              <a:spcBef>
                <a:spcPct val="20000"/>
              </a:spcBef>
              <a:spcAft>
                <a:spcPct val="0"/>
              </a:spcAft>
              <a:buChar char="–"/>
              <a:defRPr lang="zh-CN" altLang="en-US" sz="1500" b="1" kern="1200">
                <a:solidFill>
                  <a:schemeClr val="tx1"/>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cs typeface="+mn-cs"/>
              </a:defRPr>
            </a:lvl4pPr>
            <a:lvl5pPr marL="1543050" indent="-171450" algn="l" rtl="0" eaLnBrk="1" fontAlgn="base" hangingPunct="1">
              <a:spcBef>
                <a:spcPct val="20000"/>
              </a:spcBef>
              <a:spcAft>
                <a:spcPct val="0"/>
              </a:spcAft>
              <a:buChar char="»"/>
              <a:defRPr lang="zh-CN" altLang="en-US" sz="1500" b="1" kern="1200">
                <a:solidFill>
                  <a:schemeClr val="tx1"/>
                </a:solidFill>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450850">
              <a:buNone/>
            </a:pPr>
            <a:r>
              <a:rPr lang="en-US" altLang="zh-CN" sz="2000" dirty="0" err="1">
                <a:solidFill>
                  <a:srgbClr val="003300"/>
                </a:solidFill>
              </a:rPr>
              <a:t>raise_for_status</a:t>
            </a:r>
            <a:r>
              <a:rPr lang="en-US" altLang="zh-CN" sz="2000" dirty="0">
                <a:solidFill>
                  <a:srgbClr val="003300"/>
                </a:solidFill>
              </a:rPr>
              <a:t>()</a:t>
            </a:r>
            <a:r>
              <a:rPr lang="zh-CN" altLang="en-US" sz="2000" dirty="0">
                <a:solidFill>
                  <a:srgbClr val="003300"/>
                </a:solidFill>
              </a:rPr>
              <a:t>方法能在非成功响应后产生异常，即只要返回的请求状态</a:t>
            </a:r>
            <a:r>
              <a:rPr lang="en-US" altLang="zh-CN" sz="2000" dirty="0" err="1">
                <a:solidFill>
                  <a:srgbClr val="003300"/>
                </a:solidFill>
              </a:rPr>
              <a:t>status_code</a:t>
            </a:r>
            <a:r>
              <a:rPr lang="zh-CN" altLang="en-US" sz="2000" dirty="0">
                <a:solidFill>
                  <a:srgbClr val="003300"/>
                </a:solidFill>
              </a:rPr>
              <a:t> 不是</a:t>
            </a:r>
            <a:r>
              <a:rPr lang="en-US" altLang="zh-CN" sz="2000" dirty="0">
                <a:solidFill>
                  <a:srgbClr val="003300"/>
                </a:solidFill>
              </a:rPr>
              <a:t>200</a:t>
            </a:r>
            <a:r>
              <a:rPr lang="zh-CN" altLang="en-US" sz="2000" dirty="0">
                <a:solidFill>
                  <a:srgbClr val="003300"/>
                </a:solidFill>
              </a:rPr>
              <a:t>，这个方法会产生一个异常，用于</a:t>
            </a:r>
            <a:r>
              <a:rPr lang="en-US" altLang="zh-CN" sz="2000" dirty="0">
                <a:solidFill>
                  <a:srgbClr val="003300"/>
                </a:solidFill>
              </a:rPr>
              <a:t>try…except </a:t>
            </a:r>
            <a:r>
              <a:rPr lang="zh-CN" altLang="en-US" sz="2000" dirty="0">
                <a:solidFill>
                  <a:srgbClr val="003300"/>
                </a:solidFill>
              </a:rPr>
              <a:t>语句。使用异常处理语句可以避免设置一堆复杂的</a:t>
            </a:r>
            <a:r>
              <a:rPr lang="en-US" altLang="zh-CN" sz="2000" dirty="0">
                <a:solidFill>
                  <a:srgbClr val="003300"/>
                </a:solidFill>
              </a:rPr>
              <a:t>if </a:t>
            </a:r>
            <a:r>
              <a:rPr lang="zh-CN" altLang="en-US" sz="2000" dirty="0">
                <a:solidFill>
                  <a:srgbClr val="003300"/>
                </a:solidFill>
              </a:rPr>
              <a:t>语句，只需要在收到响应调用这个方法，就可以避开状态字</a:t>
            </a:r>
            <a:r>
              <a:rPr lang="en-US" altLang="zh-CN" sz="2000" dirty="0">
                <a:solidFill>
                  <a:srgbClr val="003300"/>
                </a:solidFill>
              </a:rPr>
              <a:t>200 </a:t>
            </a:r>
            <a:r>
              <a:rPr lang="zh-CN" altLang="en-US" sz="2000" dirty="0">
                <a:solidFill>
                  <a:srgbClr val="003300"/>
                </a:solidFill>
              </a:rPr>
              <a:t>以外的各种意外情况。</a:t>
            </a:r>
          </a:p>
        </p:txBody>
      </p:sp>
    </p:spTree>
    <p:extLst>
      <p:ext uri="{BB962C8B-B14F-4D97-AF65-F5344CB8AC3E}">
        <p14:creationId xmlns:p14="http://schemas.microsoft.com/office/powerpoint/2010/main" val="3599290290"/>
      </p:ext>
    </p:extLst>
  </p:cSld>
  <p:clrMapOvr>
    <a:masterClrMapping/>
  </p:clrMapOvr>
  <p:transition spd="slow">
    <p:wipe dir="d"/>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标题 2"/>
          <p:cNvSpPr>
            <a:spLocks noGrp="1"/>
          </p:cNvSpPr>
          <p:nvPr>
            <p:ph type="title"/>
          </p:nvPr>
        </p:nvSpPr>
        <p:spPr/>
        <p:txBody>
          <a:bodyPr/>
          <a:lstStyle/>
          <a:p>
            <a:r>
              <a:rPr lang="en-US" sz="3000" dirty="0"/>
              <a:t>Response </a:t>
            </a:r>
            <a:r>
              <a:rPr lang="zh-CN" altLang="en-US" sz="3000" dirty="0"/>
              <a:t>对象的属性</a:t>
            </a:r>
            <a:endParaRPr altLang="en-US" sz="3000" dirty="0"/>
          </a:p>
        </p:txBody>
      </p:sp>
      <p:sp>
        <p:nvSpPr>
          <p:cNvPr id="5" name="内容占位符 2"/>
          <p:cNvSpPr>
            <a:spLocks noGrp="1"/>
          </p:cNvSpPr>
          <p:nvPr>
            <p:ph idx="1"/>
          </p:nvPr>
        </p:nvSpPr>
        <p:spPr>
          <a:xfrm>
            <a:off x="457200" y="1325255"/>
            <a:ext cx="8507288" cy="2492990"/>
          </a:xfrm>
        </p:spPr>
        <p:txBody>
          <a:bodyPr wrap="square">
            <a:spAutoFit/>
          </a:bodyPr>
          <a:lstStyle/>
          <a:p>
            <a:pPr marL="0" indent="538163">
              <a:buNone/>
            </a:pPr>
            <a:r>
              <a:rPr lang="en-US" sz="2000" dirty="0">
                <a:solidFill>
                  <a:srgbClr val="003300"/>
                </a:solidFill>
              </a:rPr>
              <a:t>requests </a:t>
            </a:r>
            <a:r>
              <a:rPr altLang="en-US" sz="2000" dirty="0">
                <a:solidFill>
                  <a:srgbClr val="003300"/>
                </a:solidFill>
              </a:rPr>
              <a:t>会产生几种常用异常。</a:t>
            </a:r>
            <a:endParaRPr lang="en-US" altLang="en-US" sz="2000" dirty="0">
              <a:solidFill>
                <a:srgbClr val="003300"/>
              </a:solidFill>
            </a:endParaRPr>
          </a:p>
          <a:p>
            <a:pPr marL="0" indent="538163">
              <a:buNone/>
            </a:pPr>
            <a:r>
              <a:rPr altLang="en-US" sz="2000" dirty="0">
                <a:solidFill>
                  <a:srgbClr val="003300"/>
                </a:solidFill>
              </a:rPr>
              <a:t>当遇到网络问题时，如：</a:t>
            </a:r>
            <a:r>
              <a:rPr lang="en-US" sz="2000" dirty="0">
                <a:solidFill>
                  <a:srgbClr val="003300"/>
                </a:solidFill>
              </a:rPr>
              <a:t>DNS </a:t>
            </a:r>
            <a:r>
              <a:rPr altLang="en-US" sz="2000" dirty="0">
                <a:solidFill>
                  <a:srgbClr val="003300"/>
                </a:solidFill>
              </a:rPr>
              <a:t>查询失败、拒绝连接等，</a:t>
            </a:r>
            <a:r>
              <a:rPr lang="en-US" sz="2000" dirty="0">
                <a:solidFill>
                  <a:srgbClr val="003300"/>
                </a:solidFill>
              </a:rPr>
              <a:t>requests </a:t>
            </a:r>
            <a:r>
              <a:rPr altLang="en-US" sz="2000" dirty="0">
                <a:solidFill>
                  <a:srgbClr val="003300"/>
                </a:solidFill>
              </a:rPr>
              <a:t>会抛出</a:t>
            </a:r>
            <a:r>
              <a:rPr lang="en-US" sz="2000" dirty="0" err="1">
                <a:solidFill>
                  <a:srgbClr val="003300"/>
                </a:solidFill>
              </a:rPr>
              <a:t>ConnectionError</a:t>
            </a:r>
            <a:r>
              <a:rPr lang="en-US" sz="2000" dirty="0">
                <a:solidFill>
                  <a:srgbClr val="003300"/>
                </a:solidFill>
              </a:rPr>
              <a:t> </a:t>
            </a:r>
            <a:r>
              <a:rPr altLang="en-US" sz="2000" dirty="0">
                <a:solidFill>
                  <a:srgbClr val="003300"/>
                </a:solidFill>
              </a:rPr>
              <a:t>异常；</a:t>
            </a:r>
            <a:endParaRPr lang="en-US" altLang="en-US" sz="2000" dirty="0">
              <a:solidFill>
                <a:srgbClr val="003300"/>
              </a:solidFill>
            </a:endParaRPr>
          </a:p>
          <a:p>
            <a:pPr marL="0" indent="538163">
              <a:buNone/>
            </a:pPr>
            <a:r>
              <a:rPr altLang="en-US" sz="2000" dirty="0">
                <a:solidFill>
                  <a:srgbClr val="003300"/>
                </a:solidFill>
              </a:rPr>
              <a:t>遇到无效</a:t>
            </a:r>
            <a:r>
              <a:rPr lang="en-US" sz="2000" dirty="0">
                <a:solidFill>
                  <a:srgbClr val="003300"/>
                </a:solidFill>
              </a:rPr>
              <a:t>HTTP </a:t>
            </a:r>
            <a:r>
              <a:rPr altLang="en-US" sz="2000" dirty="0">
                <a:solidFill>
                  <a:srgbClr val="003300"/>
                </a:solidFill>
              </a:rPr>
              <a:t>响应时，</a:t>
            </a:r>
            <a:r>
              <a:rPr lang="en-US" sz="2000" dirty="0">
                <a:solidFill>
                  <a:srgbClr val="003300"/>
                </a:solidFill>
              </a:rPr>
              <a:t>requests </a:t>
            </a:r>
            <a:r>
              <a:rPr altLang="en-US" sz="2000" dirty="0">
                <a:solidFill>
                  <a:srgbClr val="003300"/>
                </a:solidFill>
              </a:rPr>
              <a:t>则会抛出</a:t>
            </a:r>
            <a:r>
              <a:rPr lang="en-US" sz="2000" dirty="0" err="1">
                <a:solidFill>
                  <a:srgbClr val="003300"/>
                </a:solidFill>
              </a:rPr>
              <a:t>HTTPError</a:t>
            </a:r>
            <a:r>
              <a:rPr lang="en-US" sz="2000" dirty="0">
                <a:solidFill>
                  <a:srgbClr val="003300"/>
                </a:solidFill>
              </a:rPr>
              <a:t> </a:t>
            </a:r>
            <a:r>
              <a:rPr altLang="en-US" sz="2000" dirty="0">
                <a:solidFill>
                  <a:srgbClr val="003300"/>
                </a:solidFill>
              </a:rPr>
              <a:t>异常；</a:t>
            </a:r>
            <a:endParaRPr lang="en-US" altLang="en-US" sz="2000" dirty="0">
              <a:solidFill>
                <a:srgbClr val="003300"/>
              </a:solidFill>
            </a:endParaRPr>
          </a:p>
          <a:p>
            <a:pPr marL="0" indent="538163">
              <a:buNone/>
            </a:pPr>
            <a:r>
              <a:rPr altLang="en-US" sz="2000" dirty="0">
                <a:solidFill>
                  <a:srgbClr val="003300"/>
                </a:solidFill>
              </a:rPr>
              <a:t>若请求</a:t>
            </a:r>
            <a:r>
              <a:rPr lang="en-US" sz="2000" dirty="0" err="1">
                <a:solidFill>
                  <a:srgbClr val="003300"/>
                </a:solidFill>
              </a:rPr>
              <a:t>url</a:t>
            </a:r>
            <a:r>
              <a:rPr lang="en-US" sz="2000" dirty="0">
                <a:solidFill>
                  <a:srgbClr val="003300"/>
                </a:solidFill>
              </a:rPr>
              <a:t> </a:t>
            </a:r>
            <a:r>
              <a:rPr altLang="en-US" sz="2000" dirty="0">
                <a:solidFill>
                  <a:srgbClr val="003300"/>
                </a:solidFill>
              </a:rPr>
              <a:t>超时，则抛出</a:t>
            </a:r>
            <a:r>
              <a:rPr lang="en-US" sz="2000" dirty="0">
                <a:solidFill>
                  <a:srgbClr val="003300"/>
                </a:solidFill>
              </a:rPr>
              <a:t>Timeout </a:t>
            </a:r>
            <a:r>
              <a:rPr altLang="en-US" sz="2000" dirty="0">
                <a:solidFill>
                  <a:srgbClr val="003300"/>
                </a:solidFill>
              </a:rPr>
              <a:t>异常；</a:t>
            </a:r>
            <a:endParaRPr lang="en-US" altLang="en-US" sz="2000" dirty="0">
              <a:solidFill>
                <a:srgbClr val="003300"/>
              </a:solidFill>
            </a:endParaRPr>
          </a:p>
          <a:p>
            <a:pPr marL="0" indent="538163">
              <a:buNone/>
            </a:pPr>
            <a:r>
              <a:rPr altLang="en-US" sz="2000" dirty="0">
                <a:solidFill>
                  <a:srgbClr val="003300"/>
                </a:solidFill>
              </a:rPr>
              <a:t>若请求超过了设定的最大重定向次数，则会抛出一个</a:t>
            </a:r>
            <a:r>
              <a:rPr lang="en-US" sz="2000" dirty="0" err="1">
                <a:solidFill>
                  <a:srgbClr val="003300"/>
                </a:solidFill>
                <a:latin typeface="Arial Narrow" panose="020B0606020202030204" pitchFamily="34" charset="0"/>
              </a:rPr>
              <a:t>TooManyRedirects</a:t>
            </a:r>
            <a:r>
              <a:rPr lang="en-US" sz="2000" dirty="0">
                <a:solidFill>
                  <a:srgbClr val="003300"/>
                </a:solidFill>
                <a:latin typeface="Arial Narrow" panose="020B0606020202030204" pitchFamily="34" charset="0"/>
              </a:rPr>
              <a:t> </a:t>
            </a:r>
            <a:r>
              <a:rPr altLang="en-US" sz="2000" dirty="0">
                <a:solidFill>
                  <a:srgbClr val="003300"/>
                </a:solidFill>
              </a:rPr>
              <a:t>异常</a:t>
            </a:r>
            <a:r>
              <a:rPr lang="zh-CN" altLang="en-US" sz="2000" dirty="0">
                <a:solidFill>
                  <a:srgbClr val="003300"/>
                </a:solidFill>
              </a:rPr>
              <a:t>。</a:t>
            </a:r>
            <a:endParaRPr altLang="en-US" sz="2000" dirty="0">
              <a:solidFill>
                <a:srgbClr val="003300"/>
              </a:solidFill>
            </a:endParaRPr>
          </a:p>
        </p:txBody>
      </p:sp>
    </p:spTree>
    <p:extLst>
      <p:ext uri="{BB962C8B-B14F-4D97-AF65-F5344CB8AC3E}">
        <p14:creationId xmlns:p14="http://schemas.microsoft.com/office/powerpoint/2010/main" val="2027667320"/>
      </p:ext>
    </p:extLst>
  </p:cSld>
  <p:clrMapOvr>
    <a:masterClrMapping/>
  </p:clrMapOvr>
  <p:transition spd="slow">
    <p:wipe dir="d"/>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标题 2"/>
          <p:cNvSpPr>
            <a:spLocks noGrp="1"/>
          </p:cNvSpPr>
          <p:nvPr>
            <p:ph type="title"/>
          </p:nvPr>
        </p:nvSpPr>
        <p:spPr/>
        <p:txBody>
          <a:bodyPr/>
          <a:lstStyle/>
          <a:p>
            <a:r>
              <a:rPr lang="en-US" sz="3000" dirty="0"/>
              <a:t>Response </a:t>
            </a:r>
            <a:r>
              <a:rPr lang="zh-CN" altLang="en-US" sz="3000" dirty="0"/>
              <a:t>对象的属性</a:t>
            </a:r>
            <a:endParaRPr altLang="en-US" sz="3000" dirty="0"/>
          </a:p>
        </p:txBody>
      </p:sp>
      <p:pic>
        <p:nvPicPr>
          <p:cNvPr id="3" name="内容占位符 3"/>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1187623" y="771550"/>
            <a:ext cx="7079885" cy="4032448"/>
          </a:xfrm>
        </p:spPr>
      </p:pic>
    </p:spTree>
    <p:extLst>
      <p:ext uri="{BB962C8B-B14F-4D97-AF65-F5344CB8AC3E}">
        <p14:creationId xmlns:p14="http://schemas.microsoft.com/office/powerpoint/2010/main" val="3068070228"/>
      </p:ext>
    </p:extLst>
  </p:cSld>
  <p:clrMapOvr>
    <a:masterClrMapping/>
  </p:clrMapOvr>
  <p:transition spd="slow">
    <p:wipe dir="d"/>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a:effectLst>
            <a:outerShdw blurRad="50800" dist="38100" dir="2700000" algn="tl" rotWithShape="0">
              <a:prstClr val="black">
                <a:alpha val="40000"/>
              </a:prstClr>
            </a:outerShdw>
          </a:effectLst>
        </p:spPr>
        <p:txBody>
          <a:bodyPr/>
          <a:lstStyle/>
          <a:p>
            <a:r>
              <a:rPr lang="zh-CN" altLang="en-US" sz="3000" dirty="0"/>
              <a:t>问题概述</a:t>
            </a:r>
            <a:endParaRPr lang="en-US" altLang="zh-CN" sz="1800" dirty="0">
              <a:solidFill>
                <a:schemeClr val="accent1"/>
              </a:solidFill>
            </a:endParaRPr>
          </a:p>
        </p:txBody>
      </p:sp>
      <p:sp>
        <p:nvSpPr>
          <p:cNvPr id="27" name="标题 2"/>
          <p:cNvSpPr txBox="1">
            <a:spLocks/>
          </p:cNvSpPr>
          <p:nvPr/>
        </p:nvSpPr>
        <p:spPr bwMode="white">
          <a:xfrm>
            <a:off x="611560" y="763856"/>
            <a:ext cx="1224136"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algn="ctr" rtl="0" eaLnBrk="1" fontAlgn="base" hangingPunct="1">
              <a:spcBef>
                <a:spcPct val="0"/>
              </a:spcBef>
              <a:spcAft>
                <a:spcPct val="0"/>
              </a:spcAft>
              <a:defRPr lang="en-US" altLang="zh-CN" sz="2700" b="1" kern="1200">
                <a:solidFill>
                  <a:srgbClr val="FFFF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defRPr>
            </a:lvl1pPr>
            <a:lvl2pPr algn="ctr" rtl="0" eaLnBrk="1" fontAlgn="base" hangingPunct="1">
              <a:spcBef>
                <a:spcPct val="0"/>
              </a:spcBef>
              <a:spcAft>
                <a:spcPct val="0"/>
              </a:spcAft>
              <a:defRPr sz="2700">
                <a:solidFill>
                  <a:schemeClr val="bg1"/>
                </a:solidFill>
                <a:latin typeface="Arial" panose="020B0604020202020204" pitchFamily="34" charset="0"/>
              </a:defRPr>
            </a:lvl2pPr>
            <a:lvl3pPr algn="ctr" rtl="0" eaLnBrk="1" fontAlgn="base" hangingPunct="1">
              <a:spcBef>
                <a:spcPct val="0"/>
              </a:spcBef>
              <a:spcAft>
                <a:spcPct val="0"/>
              </a:spcAft>
              <a:defRPr sz="2700">
                <a:solidFill>
                  <a:schemeClr val="bg1"/>
                </a:solidFill>
                <a:latin typeface="Arial" panose="020B0604020202020204" pitchFamily="34" charset="0"/>
              </a:defRPr>
            </a:lvl3pPr>
            <a:lvl4pPr algn="ctr" rtl="0" eaLnBrk="1" fontAlgn="base" hangingPunct="1">
              <a:spcBef>
                <a:spcPct val="0"/>
              </a:spcBef>
              <a:spcAft>
                <a:spcPct val="0"/>
              </a:spcAft>
              <a:defRPr sz="2700">
                <a:solidFill>
                  <a:schemeClr val="bg1"/>
                </a:solidFill>
                <a:latin typeface="Arial" panose="020B0604020202020204" pitchFamily="34" charset="0"/>
              </a:defRPr>
            </a:lvl4pPr>
            <a:lvl5pPr algn="ctr" rtl="0" eaLnBrk="1" fontAlgn="base" hangingPunct="1">
              <a:spcBef>
                <a:spcPct val="0"/>
              </a:spcBef>
              <a:spcAft>
                <a:spcPct val="0"/>
              </a:spcAft>
              <a:defRPr sz="2700">
                <a:solidFill>
                  <a:schemeClr val="bg1"/>
                </a:solidFill>
                <a:latin typeface="Arial" panose="020B0604020202020204" pitchFamily="34" charset="0"/>
              </a:defRPr>
            </a:lvl5pPr>
            <a:lvl6pPr marL="342900" algn="ctr" rtl="0" eaLnBrk="1" fontAlgn="base" hangingPunct="1">
              <a:spcBef>
                <a:spcPct val="0"/>
              </a:spcBef>
              <a:spcAft>
                <a:spcPct val="0"/>
              </a:spcAft>
              <a:defRPr sz="2700">
                <a:solidFill>
                  <a:schemeClr val="bg1"/>
                </a:solidFill>
                <a:latin typeface="Arial" panose="020B0604020202020204" pitchFamily="34" charset="0"/>
              </a:defRPr>
            </a:lvl6pPr>
            <a:lvl7pPr marL="685800" algn="ctr" rtl="0" eaLnBrk="1" fontAlgn="base" hangingPunct="1">
              <a:spcBef>
                <a:spcPct val="0"/>
              </a:spcBef>
              <a:spcAft>
                <a:spcPct val="0"/>
              </a:spcAft>
              <a:defRPr sz="2700">
                <a:solidFill>
                  <a:schemeClr val="bg1"/>
                </a:solidFill>
                <a:latin typeface="Arial" panose="020B0604020202020204" pitchFamily="34" charset="0"/>
              </a:defRPr>
            </a:lvl7pPr>
            <a:lvl8pPr marL="1028700" algn="ctr" rtl="0" eaLnBrk="1" fontAlgn="base" hangingPunct="1">
              <a:spcBef>
                <a:spcPct val="0"/>
              </a:spcBef>
              <a:spcAft>
                <a:spcPct val="0"/>
              </a:spcAft>
              <a:defRPr sz="2700">
                <a:solidFill>
                  <a:schemeClr val="bg1"/>
                </a:solidFill>
                <a:latin typeface="Arial" panose="020B0604020202020204" pitchFamily="34" charset="0"/>
              </a:defRPr>
            </a:lvl8pPr>
            <a:lvl9pPr marL="1371600" algn="ctr" rtl="0" eaLnBrk="1" fontAlgn="base" hangingPunct="1">
              <a:spcBef>
                <a:spcPct val="0"/>
              </a:spcBef>
              <a:spcAft>
                <a:spcPct val="0"/>
              </a:spcAft>
              <a:defRPr sz="2700">
                <a:solidFill>
                  <a:schemeClr val="bg1"/>
                </a:solidFill>
                <a:latin typeface="Arial" panose="020B0604020202020204" pitchFamily="34" charset="0"/>
              </a:defRPr>
            </a:lvl9pPr>
          </a:lstStyle>
          <a:p>
            <a:r>
              <a:rPr lang="zh-CN" altLang="en-US" sz="2800" dirty="0">
                <a:solidFill>
                  <a:srgbClr val="663300"/>
                </a:solidFill>
              </a:rPr>
              <a:t>要点：</a:t>
            </a:r>
          </a:p>
        </p:txBody>
      </p:sp>
      <p:sp>
        <p:nvSpPr>
          <p:cNvPr id="28" name="内容占位符 3"/>
          <p:cNvSpPr>
            <a:spLocks noGrp="1"/>
          </p:cNvSpPr>
          <p:nvPr>
            <p:ph idx="1"/>
          </p:nvPr>
        </p:nvSpPr>
        <p:spPr>
          <a:xfrm>
            <a:off x="1835696" y="794633"/>
            <a:ext cx="5698976" cy="461665"/>
          </a:xfrm>
        </p:spPr>
        <p:txBody>
          <a:bodyPr wrap="square">
            <a:spAutoFit/>
          </a:bodyPr>
          <a:lstStyle/>
          <a:p>
            <a:pPr marL="0" indent="0">
              <a:buNone/>
            </a:pPr>
            <a:r>
              <a:rPr altLang="en-US" dirty="0">
                <a:solidFill>
                  <a:srgbClr val="003300"/>
                </a:solidFill>
              </a:rPr>
              <a:t>网络爬虫的问题引入。</a:t>
            </a:r>
          </a:p>
        </p:txBody>
      </p:sp>
      <p:sp>
        <p:nvSpPr>
          <p:cNvPr id="2" name="AutoShape 4" descr="data:image/jpeg;base64,/9j/4AAQSkZJRgABAQAAAQABAAD/2wBDAAgGBgcGBQgHBwcJCQgKDBQNDAsLDBkSEw8UHRofHh0aHBwgJC4nICIsIxwcKDcpLDAxNDQ0Hyc5PTgyPC4zNDL/2wBDAQkJCQwLDBgNDRgyIRwhMjIyMjIyMjIyMjIyMjIyMjIyMjIyMjIyMjIyMjIyMjIyMjIyMjIyMjIyMjIyMjIyMjL/wAARCAEsAY4DASIAAhEBAxEB/8QAHwAAAQUBAQEBAQEAAAAAAAAAAAECAwQFBgcICQoL/8QAtRAAAgEDAwIEAwUFBAQAAAF9AQIDAAQRBRIhMUEGE1FhByJxFDKBkaEII0KxwRVS0fAkM2JyggkKFhcYGRolJicoKSo0NTY3ODk6Q0RFRkdISUpTVFVWV1hZWmNkZWZnaGlqc3R1dnd4eXqDhIWGh4iJipKTlJWWl5iZmqKjpKWmp6ipqrKztLW2t7i5usLDxMXGx8jJytLT1NXW19jZ2uHi4+Tl5ufo6erx8vP09fb3+Pn6/8QAHwEAAwEBAQEBAQEBAQAAAAAAAAECAwQFBgcICQoL/8QAtREAAgECBAQDBAcFBAQAAQJ3AAECAxEEBSExBhJBUQdhcRMiMoEIFEKRobHBCSMzUvAVYnLRChYkNOEl8RcYGRomJygpKjU2Nzg5OkNERUZHSElKU1RVVldYWVpjZGVmZ2hpanN0dXZ3eHl6goOEhYaHiImKkpOUlZaXmJmaoqOkpaanqKmqsrO0tba3uLm6wsPExcbHyMnK0tPU1dbX2Nna4uPk5ebn6Onq8vP09fb3+Pn6/9oADAMBAAIRAxEAPwDW8r2o8oelXfKo8qgCn5I9KPJHpVzy/al8v2oApeUPSjyvarvl+1J5VAFPyvagxD0q35VHlUAU/K9qPK9queXR5ftQBT8r2o8r2q55ftR5Y9KAKXlUeVVzyxR5ftQBT8uk8r2q55dJ5dAFQxUnlVb8v2o8ugCn5dBjxVvy/ak2e1AFTYKTyqt+X7UmzFAFXy6Ty/arflik8ugCn5ftQYzVsp7Unl0AVPLpPLq35ftTfLoAreXTdgq2Y6QpQBU8vik8ureykKUAVdlJ5dWdntSFPagCrsoMftVnZSbKAKvl0bKs7KTZ7UAVTHSGOrRT2pNmaAKpj4pNlWtlIUoAq7KQpVrZTSntQBW2UhSrOz2pClAFXZRsqzspDH70AVilJsqyUpNntQB2flj0o8selW/LpNntQBV8selJ5Y9KueXSeXQBU2Ck2CrhjpPLoAq+XSeXVvy6bsNAFYxmk8urWz2o8ugCr5dJ5ftVrZSbKAKvl0myrWykKUAVtntSbKs7KNlAFXZSbc1a2UmygCts9Kbsq0UxTSntQBX2e1Js9qs7KQpQBV2UbKsbKNlAFYpSbKsFfUUhSgCuUpuyrOyk247UAVylNKVZK0mygCttzSFKslKaUoAr7KQpVjZSbaAKxWk2VYKUm2gCvspNlWNlIVoAr7KTZ7VY20m2gCttpNlWdlN2UAQbabszVjZSFaAK5X2pCgqxsxTdtAEBSk2VOUzSFaAK5TFIVqxt9qTb60Adzs9qClWSmKTZQBW8uk2YqyUo2cZxQBW2CjZVnZ7U3Zz0oArmP2pNntVnZSGOgCvspNlWNgpNnrQBWKD0o2D0qyUNJtoAr7PakKVOU9qNtAFfy+9JsqfYaTZQBAUpNlTlaTbQBXKYpNlWNtJtoAr7Pak2e1TlBSbaAIClN2+tWNtMdkjGXZVHqSBQBDt9qTZThcWzHi4hP/AxUm3cMrgj1HNAEG2kKVPtpu2gCHbTStT7eaQrQBAUpCuam20baAINlNK1PspCtAEBUUhT0qYoKQqaAINlIUqfbSFaAINtNK1OV9aQrQBAV9qTbU5Sm7aAIdtIV9qm2mk20AQbaNtTbaaVoAhK03ZU+2kxQBAVo21NtpNtAHfbaQpU+2jb7UAQFKTbU22jaKAINvtSban20hWgCDaKNuam2+1JtoAh2UhU1MVpNpoAg20hUVNigjNAEJWm7an2/hTdtAEJWkK1NikxmgCHb7U0r71ORTdtAEO0UhSpttN20ARbcUhWpSKTGaAIdoprhFGXKgep7U2ZLuV2SJ44I+MSY3MfXA6D9aibSreVke5DXLr0MvIH4dKAKs97pC7lmntWOOQAGz+QNZLr4cJ3QyXNqf8AnpbLLGAfyx+ldQkEcQwkaKPQKKcVz2pgcqmqTW7BYNVstRjz9y4YQTfgxwrfkK2re7iuWKDKSjrG3B+o9R7ip7pIzGI2ijkLnaquoI/yKyxoWn2tzF9nik3jJKJIVAyD83oKFZibsamPakK1DZm6GYLtVMiDPmp91h/j/OrRWkMiK4puKmxTStAEW2k21KVpMY7UARFfam7alx7Um2gCEr7UmPWpttNxQBEVFJtqUrzxSEUAQkUm2psU3FAEWBSbal203BoAiK0hWpcUmKAIivtTcVNikK0AQ4FIVqUrSEYoA9C2mm4qUrRigCHAo2+1S7aaRQBHtpu01LtpCuKAIHZI0LOQqjqTVS51BLaLzTFKU/vFDz+HWtLFRmFTnGVJ67TigDEsNct9Tjjktbi2zIWCwyEo7YODj1/KtA3Pl8TwyQ/7WNy/mP61UvfDWmX+z7RYwyFPulCYmA9Mriqlxp+r27qum6ktvAJc+U8f3Y8fdBOQee5oA2kZJV3Rsrj1U5pdtcvHqmpQPEmr+H5d7E/v7N9xxnCnjv0zz74rXTUIMxomoxeY52iG5ZdwbuuV/iHpzQBfK0hFM894xma3dV/vx/Ov6c/pUkc0U/8Aq5Ff2B5H4UANxSbRUpWmkUARbTSEVJikxQBGRmmlalK+1NIxQAwrTSv4VLikoAh20hFSlcUxlbtQAwgYppHSkaORujVDLbziN5DJhVUsT7ClKSirsCle3PlXgVCPPKiOIHoGbJJ/ADP4VBHf2tsuxby3BzlnkkBZz3PWsjU7OSe4W7ncKixncD1GOhP4ZrmTBqd/Ju0uwLQH7ssi4DfQHtXmRzL2r5cPHm8yvZ66nosN5E+XSdJSe6sD/Kni6UnGRXM6Rouo7QupaRG6H/lrbtskT3HY1BOJLO8aP7U7Qq2NzdQPU/1q45haoqdePK316D5NNDsFlVqkyDWXa2VwoBZ85960o4iAMmvRIFxRin7cUFc0AREU0rUuKbigCPFJipSKaVzQBHikxUhGKbigCPbTStS4pCKAIiKTFSkUm3NAEWKbtqUjFNxQBHg+lJipSKQrQBFikxUhXFJigD0LFJjFSYzSFc0ARkUmKeRSUAMxSYp9JigBm3NNIxUmKTFAEWKwNf8AGOi+HQUvLgvcY4t4Ruf8ew/GsXx/42bRg2l6a4+3Mv72Uc+SD0A/2j+leNSl5pGdyzyOcszHJJrkrYpQfLHc+hyzIpYiCrVtIvZdWd1qvxbnmWSKy0eBInBU+e5bcPcDArmD49u1eNv7I0sGJiyGOJkIJGCchufxzWJcG3thm4k2nsi8saypbtnyYogi+rGs4VKk9TrxWCwWH9x2v97PRfDPjqRJrO1F49kIw4IkcvHKW5BOQeh7YFei2WoavNtl1TT7SSyTh75JFRcZ/wBYDnPp8o59cV81s0zc7uPpXR+HvHfiHw5IDbXHn2w4a3lOVYfzFdUJSXxHhV6NJ609D3y21/SriSRLTWApjJUpdAgcHBwWwe3rWsZp41Bltiyf34Du/Q8/zrhND8Q+HfHdpK02mql2qr9oRPllXHQ5HUds49q1odFMBL6PrdxHK7gyLNJxs54AwRnJ7jFanA1bc6aO5gmbaki7v7p4b8jzUhX8KwTJrSzx/wBoW1nNZAlppSOUTtgj7zZ7BfxFOj1nTPOMUV9cWjA4C3EbbDzgY3dM+mQfagDbpCKhEtyEDmJJ42GQ8D8kfQ9fwNCXkDsF8zY392QFD+tAEhWkxUmMUmKAIsUEU8im0ANxVLVLaW6sXhhkKORwRV7FGKTipKzA4axgubbUMaxDNJBjt8yk56kd66ldQ0/YNtxEg7Z+X+dX2UMg3AHB6H0rP1H+y7O1a5v1iiiBA3sMZPpj1rCjhlSXJS6+VypTvrIr3PiPSrRCXv4SR/CrZNcdqOrPrF239nWksztwGCbVH4nrV+TxZ4XW6ENpp0t3NjkRRZrTg8RQhRjRb6JfZU/luor5fUq2VZ6dlZf8EIV4rWJnReIbLwzp0dlqdyZLtF3NGoztB5AzT9P8W3WsfPp2jStb5wJpX2hvoMZNZXibTNC1tnvHuprK5C/MZYmXcB26YP51V0Px1b6VY2+nG3e6KYjjeMBSR2z2r06eHj7FKnHVb3OeVR8/vPRnZvqV7DHvn0wlR1EcmT+oFV7bxZoly237YsMmcFJgVIPpUF5r2sPbkWehN5jDAMkw4/ACuLtvA2talqQub0JbRmTzG2tlic569qVOFJxbqO3aw253Sieow3FvcrugnilHqjg/ypxWsia00fR0FzOkUcgGcgDcTXIax45ur6Y2OkRO7njCck/U1xVKsIuy1Yp14w03fZHWX3iOx02Ux3Z247q2ak07xDperZ+xXJkI9Y2H64xXJaP4FuL+QXeuSmQnkQg/KP8AGu4trGysIljiSKMKMdhUw53rIdNVW7y+4sU0rTlZG+46t/usDSkYrU1I8UlSfhSFaAIyKaV9KkxSYoAjxSEZqQikxQBGVppFSUmKAI8UmKeRSYoA0NU1rXbGYJG1rIS4EQiUlXGMkHdgscf3TXQ2Gs2GpF1t5sSxkLJFINroxGcEHv8ATNV9R8NQXMY+xzNZOGDgIivHn/cbgZ77cZrlrnwu+n2KwSI5EcgkR92YM5ySSq71Yds5HvXSlTmktmLVHoGKaVrh7PVNe02MzTtHPaYYoss2/Pp+8GcenJre0zxVp2oERSMbS53KnkzEclhkbSOGB7HjOKzlRlHbVBc2cUlPIppFZDG1Q1rUE0jRrzUZBlbeJnx6nsPxOK0K57xmFbQGhYArLIqkHuOtRN2i2b4WkqteEHs2j5+urya+u5bq4cvNK5d2Pcmo7y9i060Cou++l+76Rr6/U/pWprmkDS2+0xkfZyeh6qfSuMln8yZ5pW+Z/XsK82jT55XZ91mON+r0FGno3t5JDSCWMkjFnPVjXoHgTwDb+ILdbm/mx5u4wwAkDaBy7Ec9cAAfU1w+kiC81e1huZRBbNIPNlcZCr3NeseEdTey1W2njaBbWVbhIeDgHaSucdsrjAr06cLnxVerLvqzE8R+GLbTYIQdNgjVHa2Jt2JMkgPO0k5PXv71wepWhsbgoMspG5cjBI9CPUV1mpeJdba6jh1eAGMyS3MGyPaoMhOWz/Euc1ieIfLEdqRMZJCW3MWznI6+1S972NIT91K9zLsLy50y/hvrOZ4Z4zkOhwcdx+Ne0R6/qd1p1pqa6aJ7SePjy8Oyt25BBxxg9MH1rxKKKVoy5XKjjd617d8IGF74UuoGZw1tckKQezDPT86cbmFZJq6NKw8V2MhAS9ktJd5QQ3I7j3rRuorXVEBvYGlhKlS1tJ8rA9eV5Gfard54ctZ38ySzt52GcNsAf9etc+3haWzUfYb64gdQQM5UnPUsR1/zzVnMastmWt1i8P30WnkKAQylmODwMknAxxjFUrrUfEthNbx3Vgl7bbmVnRA/mKMckjoeeOOcHirMNrdm3jilU3MqrgzbNhJ9c9qv295DZ2yRTTPLOM5aHn8M8A0ATWURuLNJ44LrTnbOYHYHHPdeRz+FTZvIhysU6/7J2N+R4P5ioRquCMwy7T3KjP6Gp4b62n+5IM+hoAQX0KnbKWhb+7Mu39en61YBRlBxkHoVPBpThl7FT+Iqq1jCGLQ7rdvWFto/EdD+VAFrbEejEfWkKxjvn6mquy8i6PFOvo42N+YyP0FNN6iH9/HLAf8ApouR/wB9DIoAt7lHQKPwzWN4i0WHxBpzWs5bBOQSehHQj0rVRlkXcjKy+qnIopptO6E1c8v0/wAOa14S1F7izjhvIWGGjlGCw+o6Guqt/FVo6hb6wvLN+h3ReYn/AH0uf5V0uKhktoZPvxIT7rWsqznrNXfclQUfhMS41jw9LERLcwYI5yjA/livKvEVrZT6y/8AYUM80b/eCREKW9Rmvam020YcwrRHY2sJzHbxg+uKqjX9k7xQp0+dWZkeEl1FPDtrFqhLXKLgknJ2/wAIJ7kCk1281m2iP9mWsMvu5IYfTtW7gDoMUVzz95tvqVy+7Y8ZntdY1nVPL1VprOEnlypbPtkZx+NehaN4d0zQrLfBErELuLgZLfj3qzq/iHQNJI/tC9t0k7IBuf8AIVhSfE7wsoKBr116ZW34/U1VLBVLXjFsypwp03ozktc8d6heBhbM0KZO1FOMf4mt3TvC80dul1fo+oSsAx3SkYz6AjFctrM3hbU7p7jTtQktJJDlkntyEJ/DOK3/AA14s1HT4FtJoodUtoxhHtph5ij0wcZ/GsPq1WnK9WL9T26mIpVaaVBpW3W34m55WnouH0a6j90EbY/Ig1j6prF7pDJJpc9+yfxQ3EJdR9M5/nXW23iXTroANFdwv/dmtm/mMitJUtblNwjRh7pj+dNxUlZM5Y1ZU3eUb+uxz/hTxR/wkMM0c1s1vdQY3gqQrg9xn+VbUt7FD5nmrIiIQDIUO059KnS0t423Rwop9VGKeQatKysc85KUm0rESSxy7vLdX2ttbac4PpSlacEVMhVC5OTgYyfWimSR4op5GaQigBmKTFOxSYoAZikxUlNK0AegUmMdKWjFAGZcaNaSyM8Ya3d/9Z5OAsn+8v3W+pGar/2TpWkwSy2tk0LMgjMluheRFHTGckBc5AHT0rZIptVzPa4HF3/iPUoNPuns0UxWqZ+1TDzDMB1ztwsZ/wB78qn0TxGwVzq97Escmw25bAbkchiMZ574A9zXQXel2t4/mshjnxjzojtfHoT/ABD2ORXMal4SBSX9z5sUiqGNmBE4KtuDGPhWIPO5SD9a3jKlJcrVhWZ1D3tqlk175yNbKCTIjbhx2GO/tXNa+jXHh99TuVYSsUMMIP3FJ6e7Ecn8qwNQtJ4rd47OWe6kdsuvk7EjdicsU7Y6k471NqXiK6v7O0gubLyo4J18xoXJ3MFOUAwOcYb6VE6DcXbVGtGq6VSM10ZwfjXbJo0TBsgyZBH0rzh0UISVznvXrvjvS4ZNJmnsnEkXEyEdSvqR1B9c1x3gXSLTUPEUFzqYB02zdXlU/wDLVycIn4nk+ymvPpQcW4vc9zMMRGpy1FtYu6D4GuTBaG5ik866Kny0X5gp+vtzWzeWv9nrDBaggW11Kjk87UUvgntyDj8akvfHhv8A4q2UyN5VlC5gjVem4jA6e4A/OsTWfF7AalEsUim5uckMBtAU8D8e4rrU4wVzx1TqVZqL6l7XZRqCW8DQIkdhpqwDLc+YvLH6da5a20htZVls5F+0wq0kKNx54H3lB/vjqB3qzbXjXeklyxMxV0JJ6nkVzWjahcWd4shkcInPDYKnPBHvn+tCa07MJJ6pbx09R9pLdx3SCNmJJEZjb5t5zjBBr1jwrcX/AIXs7rV9MtJL7w+9wYruEKPOjZODInqo5HX/ABriXjN1rH9owKJ725/1UcSfK07nCv7Dkn6ivoLw5o0fh/w5Y6UrBzBEBK399zy5/Ek0tU7PYio4tXWjLGn6haavYRX1hOs1vKMq4/kR2PtVj2ritSsLrwfqsmt6NCZNNnO6+sY+h9XUdm9PXpXX2V5balYwXtnKstvModHXuDQZDp4RPA8LEhXGMismfTHC/cDjGA0fUfga2qSgDgLzw7Pu8yxum+0jkvOx8xiDwNxB2r7BeaSK81K0VjrUMcsa4SOSKIiaR/ZVzgenIPsK72WKOVcSIrj3Gapyaep/1chX2b5h/jQByNn4lHnLG63NkWbCi7Zf15yP1HvXQx6pKqgzQ7lP8cZ3KfyrO1TwpZX8/n3dmXl27PMiY/d7A9+5rm4vC+saUI20nWZZRECPJlc7cYwBjp/ICgD0CG/tp/uSDPoasdRkH8q81Gs6jpMaNrlqJVY43hsSKM4L8DGORxnPtW9Za1BNeNa215Ityih2gnQghT0OfSgDopLK3Z96x+XJ/fiOxvxI6/jTPKu4/wDVzpKP7sy4P/fS/wCFVo9WYFhLGG2nDGMhgD6HHT8qtw31vcf6uQfSgBv2sx/8fFvLF/tAb1/Mf1AqWKWKdd0MiuO+05xUo5GQePUVXls7ec7niXf2kX5WH/AhzQBJikIzUBt7mPmG6LAfwzjdn8Rz/OsnXPEo0G0zc2wa6cHyUSQFXPqehAH0q6dOVWShBXbFKSirs0tQ1C10u1NzeSrHGOBk8sfQetefa14p1TVEeLSYJCrcDHyqB7sev8q5PVvEN1qV4bi5l86YcKSPkj9lHasma/mkP72dyT2zX0OGwVHDrmm7y/BHn1K1SppBWRduPCGvXDtPOImduSTOpP5ZrOn8N6rb53WxbH905rRt9D1y6jEkGlXzoRkHyiM/nTZ7PWdM+a4tb62H950YD866ViKT0b/r7zNwrI5yaCWBtssTof8AaGKhDFSCCQR3FdOmsXBTbNsnQ9pFBqncWtjdHMQ+zyHt/DTlFSXusIzkviRNo/jjWNHZVMy3kA/5ZXQ38ezdRXqPhr4gaJrhW3cfYLw8CGYja5/2W7/Q4NeH3NpLbN844/vDpVUnmvKxGHg91ZnXTqM+qSMHB4NJXjXgn4ly6a8ena5I89kSFS5Y7nh+vqv6ivZUZZI1kjZXRgGVlOQR6g15M4ODszpTuNIpCMU+kxUDGUlOIpKAGkU0in0UAR0lPI5puKAO+pKcabQAhppp9NIxQA2mTSLDC8r/AHUUsfwqQiszXWJ04W6/euJViH0J5oArWGlwXll9pvYt1xO5lWQEq8eem1hyKw9e0E293aTxTF3a4D7hEoldgMDLcBjzwSM8da7ZVEahFHCjA/CsnX4JZks2hRneOcHCjtVKTWgWOTm0zSrS2+zR6dNd3VxO5uEmASeBH5do1H3xkdBnvXM674esvBHguW4bfLcSzN9lJO3Mkg2gsuMjZH+rGvWbyOC8TyrqKOWEfMQ4ztxzkeh9xXP+IbIa1I8T29tc20CeT5E4I3McMxVxypGQM4PSnJ87v1NIza91/CfMzBxho2IdTuB75rX1h/tUSa1CCIrr5bhAMiKcDDAjtn7wPvXY6x8OoBI5sriS1lY/u7S6UfMf7qSZ2t+lY1t4P1+z1D7DGUSadCzwTcBkB+8wPGM9D19KyVKfVHY5wesWYWnhxo73UZxHHcLGwHYsD/hUUOhz3M7M48i1aXCSbcmQ+iL1ZucYrrF8PNHoOoWsuoafbNFK0ggTkzyBOiNnBAGemeeK6f4XfYDY3N01tGdQicIJ25YIR0Hp0PStZRaVmjj5rTbvuZZ8Eatb6GLlIGtpbdRJbwKQXVByQzD/AJaE/N6AjFdt4V8YnXNIVpW/0yDCTgcbj2f8f55rZlvYxHnPOa8w1rHhPxbHrVsp/s68YrcRr0Unlh/7MPoaS1VjN73PUTqqsCrgMpGCD3rC066Xw5qUkKH/AIld2+5V7QyHv/unv74PeoXuo2UPG4KsAQw6EHoap3NxHLC0UuGRhgg1IHfJeq/Q1OJA3evPbXWmtolSRj8nCsT94djVoeKkT+L9aAO63Cmkj1riB4vToG/Wrdv4mSQj5v1oA6yopbeKb78asex7j8aoW2qJKBgitCOUOOtAGVqGgWl+irPHHMFyVEoyQe+GHIrIuPDcEGmSWVpG+nRvyZLTGc+u7r+JrrjzTelAHn40zVNKhgj0tLd7ZMtKLcBJJGzwPmyOe5zmqp8Tyweb/a+mpE8Um0lZNrY9VyPmHPXIz2FeiS2sMp3FAG/vLwaqTacxHyssgByFkHf6/wD1qAOZ0nxHaagC9lesg3lFW44L/Tv+B5rdXU5o8faICB/eXkfp/hWBdeEoHnjaSW5giimaeOKPCqrt1O4DnqfzqzBbCxjEdvKxGc/M5ck/U5NAG+NStfs0lxv/AHcalmPpivDvE2uza1qk0zEhCcBfQdh/nvXc+LZriw0OW42mMXDCH03dzx+FeU5JPJ5r28tpqNN1Or0+RyV3eXL2I5ZSpWNBmRztUCur8CaZ53ia3tZIMTgNM0sihgoXnGO2ciuW0qVDq7zSFR5YIQE/xHj/ABrqdKu9Sgu7u50nat2tq2926rHkFiPccVliqzd0i6cElc9jae6iYCe3Dk8hoHyT77Tg/lmlivIJn8pZQJG48t/lb8j1rF06xn0bTo9RuBa3Vx5Qa6mVWMhB5JWQk59cYAPtWtqb2xtDFcIZRMCkcaLuZiR1Uew5zxivKt2N7nHalpXhDxLeyWlrcxWmq72TMKbSXGc5Toeh96871vQ77QL37LfxgE8pIvKSD1BrZ0rwdrl7e3U2m6iYpbQhRJJKRIxYZwCM8496i1K11yXR7WbVNae4glkfy7ec5kG3ILc9BnjrXpYOtUU1BapmFWMWr7HLtkqV+8v901k3UGwkoOPT0rWkKox+cEDofWoWCSvGHzGjf8tGUnj1x3H0r0q7jy+8zCEXe8TKsrK51G9hs7SFpbiZgiIvUmvo7wpoD+G/Dtvpst01xImWdicqpPVV/wBkVg/D3RvDNiJJ9K1GPUNQddskjja6DuFQ8iu6xXgVqnM7LY7YqyG4ptPpCKxKG00inUUAR4op5FNIoAbSYp1JQB3Z7U2nGkoASgjNFFAHn+v6t4g0+7ke+mksLR38u2e3CspOeN5wTgjHpyaVfENw15YW2oDzHsmE1xMiNuIwTkoQMcDtmu+ZQ6MjKGUjBUjIP4VxeueDdOvLm3toESCJ5nuZEYM6O/Gfl3DGe+DQgOrtbuC+tIrq2kEkMqh1YdwenHUVLxkZ6V5cui6/aanJe28cdifsxiMkbKixYJO4KqkyDGDt4OeM12FvrEL6VFdm8WSEIN1w48sMRwSQenPagZLr+oQ2H2eAnL3D8gf3F+ZvzwB+NWba28u1jEpzIRuf/ePJ/UmuDudTTxD4+tYbeUS21tCp3KeDzuP8gK7RpZWyfWqasJFiW3t5YmilRHjbhkcZB+orDu9AtyoFq0WxfuwXUfmxD6Z+ZPwP4VcdpT61Cyze9EZOOw2cxqenLbWCwW9qtjI+FdW+ZLjnp5+MjjouFrhfCbzaZ4nvbMzNCsYfzIgobzNh6ex5zkV6zdGUWo68GvJNc36d47Fwvy/aMN+Y2n9a0lVc1qTY6mTW4p7cyROSA2OQQQfQg1g6pqNvfWslncuoWUY5PIPYj6Vk6tLcNGftbTIucZhc7D7+orleYbgSbVK8+VI/Kj3JHU1KiugHV6VrE1ramwmOHtiUGT2qSXWHbndXNJcmRDKz75IiEdgMZU/dOP0/Kpo3EybkbK5xxSmmmCOgj1I3VjNAc+dGPMjPqB1FZRvZT/EfzpluHinjlUcoc9KclsJGygOwnK/TtU9BireS7vvGtOyvpQw5NQQaazEcVt2GjnI+X9KQG5pN9J8oJNdlY3Dsoz3rn9M0naAcV1FpabAKAL0bFgKkpFTFPIFAEdFOIptACUmMdqdSUAcB8Vg3/CO2rAcC4wfxFePV7r8RLFrzwbdFFLNAyy8egOD/ADrxa205pl864dYrdTyznAz6Z7/QV7WDrQjQSb7nLVi+cx7P7Q32hYdhBxvVx1rqfh/quzxdb2l38q3CvaMT1w4wM/jjmsDUv7PN/wD6LcMgSPCt5O3JHU9ag02zvtV1aNLRtk0JDmbHCAHIYmuOrH3mjWD0Pd7CXzvAT7srcW0ElpKQcfPHlDn8hWrqkFxBEl7b4la0Rw0eMF4yAGA9xgEfTHeuV0O9lu5te02VFSe9t/tyIp4Mm0CXb7bsEfWtvxPbQ6/oSWzT+TBLbteCYE/LtUEdO3zc/SuRLWzLb0K3gWWJ9Nu7wN8lxfSFHxwVXCjn8KoaLpul6odUfU7WGa3spZY98o4UebI5OfYYrmPh1r/9g67Jpd7II7O5YAsx+WOQdG+hHH5Us/iWxs9I+w3gljW+1Kaa7MaHd5G/IUeu7j6CtvZ1E3y/gTdaXOq0HwVoNxCmqT6WgactJDC5JEcZ+6CCeTjn8ar6YIV8R3nh7UAcnMltuAKkdSADkYxz09a6DSvFOj6uFXT9UtZmPAgkPlyD2waxPHKvY3mk66iOj2s4WXjqpP8A+uspSm3adykl0JdU8EW94RIsURlX7ksWYpF/z9RVBLvxL4cdRI739pnHl3Yw2PaUZH5134KuoZSCjDII7ijpUXKMbSPEFjrOY4i0N0oy9tLw4HqP7w9xWrWPqvhqz1EiVFEFyh3RyIMYb146fUVj2niPUbDUG0/V0jVgMq8uVJHruGQV/wBrH1xQB15FNxVf7cqf8fEMsA/vEbk/76XirIIZQykEHkEd6QCUhFONJQAwjFJTyMU3BoA7o9KbSk5pKBgaSignFAxGOBUDpuPI57VNnNNoAoT2jyRuscnlSEfK+3dtPrjvXM6lpSktJrNl50oIaG8WV/KjYdDgcx/XB+tdseQG/OoLqUQWc8x6RxO35AmrhNxYrHi3hjUbn/hKdUu42M7PI0JlEbONvd93OMAZGc5r1Cw1fTL+ZLaKbFw+QkcgwZMDkrjg+vFcZ8N9E/tHwhdT+aY2uLhlZHXfFMByQ69+T1BBFXLzRotI1eO7m0+UCUeWyqrSxO2e0m4Fc9AG4HvW8VTqKz3J1R3RtVB6U1rZcdKxvDlvrtparFexxpEXJCS3HmNEnZQQOT7k/hXQnmueceV2TuMzLq1BtWAHevIPibYmzl06/Axh2jJ/8eH8jXuJjDwstcJ8TdEa/wDBtwYlBlt5EnH0HB/Q1KYHIXujtLBFIo+V0Dj6EZ/rWBN4ZbcXUNG55LJxn6jvXpvh2MXnhHSJZV+f7Iitn24/kBU0unRnsKewHjzaFPbtMXhd1lUh3h5z6Ep6jAPFU49MlgikuI40kCglpgxYJ7CMc59j+dewy2Ma9FGazLnQ7e4k80oY5R0ljO1vz/xrSNTSzFbqcJZ6feKq3FzJHFaqu478BiPVj0H0FaNsLXyg6Q3bxdfMW3Yr9fpWzqOi3NzZNaTg3UDEESRYWVSOQcH5W/SqdzDq1xE11a3iST2ilmigjZJnH90xscfjj6VpGnGYrl+wtYLiFJrd1kjbkMpyDXQWVkoxla5KPVBoljE8FxYy7nDS2kMDKIwT8xLk8Ee459K7Kx1axlmijzNCZjiI3EDRiQ+ilhyfapnQlHVLQaaNy1t1UDFaKLgdKghTaBnNWRWAwxRS0lOwBTcU6kIosA3FQXl3BY2r3NzII4k6sf0AHcn0qWaVLeF5ZWCogySa537PN4jvY55R5djExCrk5PHbtn37dKEgKs9tP4rhaS78y10tckRZwWx3Pqf0Hua8ruTdzS3eh3D7ihMtrlQDkfMFHsVz+OK9w1hltdFmSMBV2iNQOwPH8q4vxr4TkuNLtNT0xG/tGyRSyoOZFHPHqQf0rrws4p8suu3qZVFdXR47Hot3r2oW1jYxGS5mfaqjt6k+wHWvTb3T7HwJ4dJkw84Ubs8NNIBj8q6jwnHofg3Tb/X7xVj1Kcfvozgi3JAZol+hIz7kCvKvFWs3Xi7TdU1G4XBhvIniiH/LOMh1x/In3rScvaS5orQUfdVmZuleJ76y1231vmS4+0AiMHgrjBUexBxXp+q65ZHT1s7WTzIZ45UhGcGKOUAlG9CpBGPTFeQaXta5sxnGCTg+uf8A61b+oXbKkEUcQleeURqjdMmnGEPax59hNvldi7rMNlaQwzFBJIYFEqk/dQ8Kwx6AAVzd99nM4+0PK52jYxOflrV1bVv+KhubTcv2GP8A0aQAclQApx9CMj6VYW1jbw3NcT2iz/YJhBOwPIV8lT+h/OuuFWMZRj0f/DmLTs31OVZ7TbhIju9SM4q6fEeq/YWsPtkz2jAAwyNuX8M9PwqU6dpt1za3TQN/cmHH51UuNGvbdd3leZH/AH4/mH6V1yocy1VzONVX3sd1ovxXW2tobbVNLJEahPtFrJhiBxkqep/GvVLa4ae2inUNtkQOEmXY4B5wfevG/APhb7ZcjV76LNtA37lGHEjjv9B/OvVhd85J5rwsXGnGfLA7qbbV2afmqB86snuen51V1HTLTV7UQ3Sb1BzHIhw0Z9VPamx3YPepN0Tg8YJ4JU4rlLMXT7a40pRaS3P2jTA+0S7dpQ+h/wBn1xxn06V0E00VtCZZpY4olHLOwUD86AsXklML5e3BB6Y96wDrOj6wsr7pfItJCvn7A0YI/ixzwPUjFaQg562C5pWes6fqE5htLjzHC7x8pAZc4ypPBGe4q7iufvNDluZBe2lwqzNA0aT22IyVbBzjlT06giqFx/bFnI9wszwi3izDayOzLcSZ5yW9s4G7rWnsYy+F/eK519JisZvEccMkS3VnPb+cMxKxBdh3O0dAPrV221fT7y3E8N5CY9xXLOFww6jnvWUqU46tBdHoVJRRUFhTaOtITQAE0lFFACg4qC9tlvLKe1Z2VJomjLL1AYEZH51NRnjaeRQBjeGNAi8MaFFpcU7TpGzP5jqFJyc8gVsowOUPQ9qa3H0qJnxQA9uGx+VMLqo96Y0h2jPWq0jE5pMaRJLcY6GszUZFubKeF/uuhBFSuHY002h6tyOhxQkDZzvhxXt/D9taNw0AKfgOn6VfZHNWdP0iW1EgkdG3NlQPSrf2T1BpsnoYxhPpTPs5Y4Arb+yAfSnLa46CgRlRWAHzEZpZ9FtrwL58IZl+644Zfow5FbYgC4HpUgQDtTTad0ByOo+HLm4tPs8jHULYOJFSV/LnRgcgrIBg4/2h+Ncrr04fUIIrm71SGa1mRwNQZIi645MOF2lx0yc+1esED0qG5s7a9g8m5hjmj/uuucfT0rppYjlfvK5Ljc86XXLizv7e5sF1KK1kjLGzvWMktyB/GAx/dKO7sce1bGh+M4J4ri41G7DoHGWtrZvIth2Bk6t/vEAVr3WizrbTQW8y3VrNGY5LS9JbKnqFkHzL+ORWfbeDbS7ghGom7eGNPLW0naM7VHQeYgDMvoCa1dSjOPvf8EVnc6kEOgZSCpGQQcgiiqF3Nf2ckK2lhFcWgAVlSTZIn0B4IxTdY17TdAtBc6lcrAjHCr1Zz6KByTXKoNtKOtyjQorm4/HOknY13DqGnxSHCT3lo8cZ/wCBEYH41qanfLFYBoGDvN8sRU5Bz3FE6c4fErCvcpXZfWb4WcZItYjmVx3/AM9vzrZjiSGJY41CoowoHaodOsxZWaxfxn5nPqx/zirVQBBNbxXCbJow6ghgD61XvIbySzlWwKLfSKy25kzsU93JxwFBz7nArRQZbBOODz6Ck1B/3S2EZwJVDzEdVj7L9W7/AI0mNHl2peEryTRY47cm8tYwytbniSYE5Mqt/fLZYDuK4e10uW1mvrNwZLa7haJJCpBWRSGVXHVW4IwfWvoAoMcACsrVfDlhqx3zI0U+MCeE7X/Hsw9iDW9OvZcrJlBPU+drKJUvQzLskjDHYe3ati3aOO7jv5wDFZI0oU/xP0UfnW/438NtoJiune3lM7mNZY1KMwAz8y9M9OQfwrl9QW+0+RVaKRYCo+ZozsZsc84wa6otVai7GTXJEwlgubiVpWXmRixY9yTnNdT4fi+0qthLdNDDfobWQqRgyKN0W7PYnj86xvtFq6kSWvzEdY3Kj8qdaTuGlijzlgrIR1DpyD/MfjXViKa9naPQzpyfNqio4MeQ64ZeCD2PpVuzklMiRxSSBpGC4DHkmna4VlvzcoAEugJgB6t1H55q34btd98t9LxFbsGX/aft+ArCpXaimmaKCbsz1WxlFtp1vDwNiAY6YpzXIPcVyj6sSc7v1pg1j1avKvc6Dq/tIB4apo77HU1yA1XPehtT3JgSMhP8S9RQB10erWmo3M+nLJKXjUGRo/urn+Enpn2qb7DH9nSA2tldQIu1EeIIyj0yOCPyrgbW4lsGdrSUBXYu6rgbie5B7/Qikt9d1a3uoj9rz8+6YSDqvoqn19q6Ir+VknVyDU9Iit/slzKsjSMbk3C/JtPQRrnaMdOtWG8T6jBbKlxpSySyM2zL+WrRKMs7A5wB+tZlt4zkjW3Go28cC3JIAEmSi+rg9OOtadtqOj3+RbXCIzjpE23cP908EfhWnOvtxv5h6Fmzm0TW4o/IkjSWQblSNsZPfaCMN+ApB4XtYZUb7Ja3MaIUSOUFQuTknHIyT34rPn0KJowIWBKAiF1bY0RPdQcrn8qq3X9o6X9nh0q5ltrdYtricb2Zx3yx24+lONpaU529Q9T26kNBNNJriLA0lFFAwopKKBBTTSk5ppoC4BiPcU0oDyD+FL16DNA+8DQC31IzHk8/nTGiqyVxTKSLloRJCASfQZp8cSlCD2p2cA0qAliCOCMUzNjGiAQE+uKaV3DB6jpUzfcHpwaiPU0DIig4zS4Cj3pzYwP71DDaBn7x5+lAhlIaWkNADTSUppKaAKSlopgV7s3Qt2NkITOPuibO0+3HSuH8TWp1TUNMvrkDS9VsJN0H2weZaTc5xvHA/HBr0DFMkjSWNo5UV42GGVhkH8K1o1fZyvYTV0eba2PFUjXN5qsEC6EYd97B5wuIpFH/ADzUYZSfrRZ+Io7HQrPV49JZNLsowBbicM0cbE7WyfvHnOK62fQhZJJLpVy1muCXt3HmW7juCh6f8BIrmpdI0aOZJNf0eQRggxzgsbcDsGVT8uPcV1qrTqJRa0Xbt6X387sizWp3FjewajYwXluxaGdA6EjBIPtU+9fUVwnjPVr5NEgtNCt/Mt7siJruAFlt1zjgJz+Nc/oWqx+FtQ1Kzshc6mYQrXt1cMEWJu+M8nntWKwrlTc0/l5efYd9T1Oe6jjcRuf3aqJp8ddmcKn1ZsD6CnqsgZ5J+Z5G3SH39B7AYH4VxXhfUjqF1K9xNuuNy3Tx55ycqmfZR+pzXXzzjfkdGGa5ZKzsUTkimkg1UNximG596kZ558WJfMu9Its5Ch5CPXJA/pXX6TIs3hmzkkjXbcKZijDIG4kjj6Yrzv4j3RuPE8UanmK3UDHqSTXoIItdNs7YdIYEjx9FAqnshGFq2haNcktLp1vuP8SLsP6VyF1oOl206TQJLG0bbgFk44+tdjfTE5rl78kk1SrVFsw5V2OVvrVGl+yh9oglIRv9huVq55628CQxDaijAFQ6oCrQzY+8hQ/VTkfof0qGQkt/hRJtpAiVrgnvTPPPrUVFZjJhcsO9O+1N3NV6KALIum9ad9tYjDYI9DVQ0lAFxpFkiKK7x5GPlOf0NAkug8bNOXEKEQbR/q2IxnBP9aqgc5p4JFXGpJCsbVt4mvbSK3ijGY4VPmlm3ySewBwevNaUPj5YsJcQPuYbgIju/MVypJYYdcj3pmMHcjlD05Abj8apTi90FmfWNNozRWQwpKKKACkJzQTTTQAE0lFFACq5Rgw6ilYKTlOnp6UyjpzQA4HKkd6SkD4OcAmjgjj8aCr3DOKOmDSbtqlcfjTc89aAsSsf3YFRBWboM0hcjuaQyOerGgkftSLmT5m7KP61EzFmLE5JopKACmnrSmkoAQ0lFFNAFFFJmmAtFJRQAydVlhaIkgONpIqrKvy7QOOmKtkU14xQI5efQIkla406WTT7g8loPuN/vIeDXBeKYpBrcNtPb2wv5QDPPbZHmp1G5ex4969faMAFjwByfpXB+G7Ia74lm8QSglUd/L9OPlH5Dj6g1rGrK1mKxoaDp+mQQvcadIk8kwHnTK2SxHGP9kD0rl7S41PxTq2pJfardadDp7FVsrX5ZGA7+prv7zw5ZXM32iMPa3fa4tm2N+PZvxBrE1Lw88x8zVdOXUgnS9sW8m5QepUEbvw/Kt6E4Jt31f3r9P1E0c7Y6tqVvfwR6VfS63Ys22eC4AW5t+euDgkfhXbsrjqDXFXfhS3GlXt34Qu559YYgSGeT9+qfxKN2CDWVdXUem2VqdBfX117eomguUdkb+9uDcflWtTDRrO9N/h+dvzEpW3KmvL9u+IT2/X9/FDj6YzXpN3G7SHivMdJv438eDUr1H2C5aaVYYy5XAPQDnANeuWtzY6tALqwuI7iFuN6nv6EdjXBKErXtoWjnbi0ZweKx7vTWOTtrvHs1Paqz6arH7vA61mM8r1rTmi0mSQryjq49h90/wA6yILcyWqPj2P4V6f4h0kXOlXkSL8xhbbj1xkfyrhvDUK3umzADlHB/Bh/iDVfZEYjwsueKiII7V01zppBPy1my2RH8NSMy+fSirjWzDtQLY46UAU+fSirn2Y+lMNsfSgCBasRpmlS3Ydqtw2544oAh8jI6VG1uR2rZisy2OKsf2ax7UAfQtJSmkoAKQmlppNABTaKKACkoooAKQnNBNJQAUlFFACEnPWkJoppoAKKKSgAoooNADTSGlptABRRSGgAooopgFB4oJxTaYBTjyv0ptKp5oEzP1qVotIufLQvK6FEUdyRiqvhjTE0vQLW3VQMIM4/z35P41oX1mLyIRlyhByCKmXEaKi9FAAp30EKQKBxSDJ5PSmk4HWml1C5Vv8AR7DUCHnhxOv3Z4mKSL9GHNZz/wBt6YpIdNVtgDxJiOdR9fut+hrVeU+tVLy42Wsx9EP8q0VRrR6oVjyfwjpWu2+vy3Fk9paXbQyFDdjcpDMAQAP4v8Ke7ap4MuxZ2Wp2jXWqXGbm8KjyYGzyuOgPPpXY6XY2t9ZyC8gSRcjbngqfUEcg/SsPUvBF1b3U17ol6peb/W294okSQe+Rgn3PPvXXhKtOKcJ7ea3+YST6Fm58X3/hvUrew1WaDWftIzFJZKFkBzj5l6VsXXjGwttct9GSGee6mXLiNQfKPo1cVoehxaXNdTPcJBr8gIgW6h8uOMnumOD7Yqjqdjq/hDT4LmGVTqV9IRdX33hH6AE9M+vtWkqFCUuVb/dd9/RfiJSZ6pJtY8jg9a8x8Hxi18Qapp5/hDKB/uvx+hqS38T6xpV5ZQXc82oLM4SVXRTtz0ZHTgj61Na201v8Trhkik8mUMSwU7RuXPXp1FefVoypb9Sk7m5c2at2rKn0/P8ADW1a6tp2pzzQWl3HLLCSHVeo/wARUr2wPasZRcXZoo5N9P8AakGngdq6g2RIzjA7ZqMWYB6UgOd/s/8A2aadNz2rphae1L9kHpQBzI032qxDp3T5a3xajPSp4rUccUAZttp+McVoR6eCv3a0IrcDHFXEhAHSgDuqKKQnNACUhoJpKACiikoAKKKQmgBKSlpKACkNKelNoAQmkozRQAUlFFABTTTj0ptACGkoooAKSlpKACiiigBDSUUUwCkoopgKfmX3FRgFnCjvT8HrjgUqELKr0ITGPxwOlV3PbmrTLmqsg64q27CKzuBnJ/AVn6lJ/wAS6cgHpitFoiSAByazNbxHZqg6FwPrU3Ar6WpWyU9NxzirZzSW0f8AoELY5YZ/OnqpJC+tO4Fa5toLuExXMKTRnqrrkVjy6NcW0bJp9wGtz1s7z95ER6A9V/WugKU0qelXGbjogscjZpo2lXm640hdLuW434zE3+6w4/PFSeMbi+h8MXMumBndhhmj5KoepGK6Z4Y5EKSxLIrdVYZBH0rJfRGtmL6RctZ56wEb4W/4Cen4VUakXNSl077Bqc94ItNK03w79tW6gLuu+4kJGUx/D7YqDQ/E99rGtXtygjj0SAZJkXkAdMH1NWNQ0LSJJi2u6O1mzdbqyY+S/wBcdPxFQ+IdCu30W103wxbRtpsrjzpIpAST6n1Fddqc5Ny3l1ey+ZN2jY0LxBZ+JBO1qkw8ltrb1wD9DWz5GO1eZa7oeqeC7KyWHWbj7HPJiUQ/JsP9a7jRfDk9iUuU16/uY5AH2ykMrA/WsK+HpxXPCWj23GpPZmp5IpPLq4Ux2ppjzXEWVPLGamjjwOlSiL2qRU6cUAOjTGKsKoNRovTip1HFAHWk0mcUU2gAoopKACiignFACE0lFJQAUUUhoADTSaWm0AFFFBoASiiigBDTSaWm9aACiiigBKKKKACkNLTaACkpaSgAoooqgHIeSpPDCmdDijNL98c9aAHleMdjVdkwcEVOjcbT1FNYfMc0ySHbjLDr2qFrdJgUkRXHowBq03YfjSxryT9aQFAwqECj5VHAA6CoxDtOSO1XGTCevNMC4ppjKvk+1MMWT0q/j1FN8sCmxIotDx0pPI9qusuT7UmyoKRU8njBHHoaypvDcAlNxp00mnXB5LQfcc/7SdDW/tFLgU4ylHYVjjdXsZ7+y/s7xDpzXNs7DZd2HO09iynlfwyK2tK0w6XpcFkZ2nWEbUdxg7ewNa+2mstXKq5R5egW1uUmjzTDGferhSm7PashlcJxTglTbRSheaAGKmKeBxTttFAHS5ooooAKSiigApuaU0hoASiiigAptKaaaAA0lFFABSUUUAFIaWm0AIaSiigAoNFJQAUUUUAITSUUGgBKKKKACkJpabQAUhNBpKAFDetSK24jIzjtUVGecincVh7kFiQCKcvEfTnmmBg3DcH1o2sO4qt9hDmIZRge5qLHPSnjIo2jFFgGYphGKl2kCmlCR0pOw0RUUrADvk0lSMQ0hpTSGgBKQ0tHagBhFNxT6aaAExRS0GgBKQilooA6OkoooAKQmlptABSUppKACkJpabQAU00ppKACiig0AJRRRQAhpKKQ0AJRRRQAGkoooAKQ0tI1ACUlKaSgAoooPSgBppCaWkNACUUUUABpKKKAClDFelJSHrQA8SDvxS7lPGaiNNquZiaJN204B4+tMZix5NJRUjEooooAQ9aQ0p60hoASikpe1ADaQ0tIaAEooFFACUUGigD/2Q=="/>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3" name="图片 2"/>
          <p:cNvPicPr>
            <a:picLocks noChangeAspect="1"/>
          </p:cNvPicPr>
          <p:nvPr/>
        </p:nvPicPr>
        <p:blipFill>
          <a:blip r:embed="rId3"/>
          <a:stretch>
            <a:fillRect/>
          </a:stretch>
        </p:blipFill>
        <p:spPr>
          <a:xfrm>
            <a:off x="832690" y="1635646"/>
            <a:ext cx="2006011" cy="1512069"/>
          </a:xfrm>
          <a:prstGeom prst="rect">
            <a:avLst/>
          </a:prstGeom>
        </p:spPr>
      </p:pic>
      <p:pic>
        <p:nvPicPr>
          <p:cNvPr id="5" name="图片 4"/>
          <p:cNvPicPr>
            <a:picLocks noChangeAspect="1"/>
          </p:cNvPicPr>
          <p:nvPr/>
        </p:nvPicPr>
        <p:blipFill>
          <a:blip r:embed="rId4"/>
          <a:stretch>
            <a:fillRect/>
          </a:stretch>
        </p:blipFill>
        <p:spPr>
          <a:xfrm>
            <a:off x="3563887" y="1635646"/>
            <a:ext cx="5218637" cy="3096344"/>
          </a:xfrm>
          <a:prstGeom prst="rect">
            <a:avLst/>
          </a:prstGeom>
          <a:solidFill>
            <a:schemeClr val="bg1"/>
          </a:solidFill>
        </p:spPr>
      </p:pic>
    </p:spTree>
    <p:extLst>
      <p:ext uri="{BB962C8B-B14F-4D97-AF65-F5344CB8AC3E}">
        <p14:creationId xmlns:p14="http://schemas.microsoft.com/office/powerpoint/2010/main" val="2614181444"/>
      </p:ext>
    </p:extLst>
  </p:cSld>
  <p:clrMapOvr>
    <a:masterClrMapping/>
  </p:clrMapOvr>
  <p:transition spd="slow">
    <p:wipe dir="d"/>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标题 2"/>
          <p:cNvSpPr>
            <a:spLocks noGrp="1"/>
          </p:cNvSpPr>
          <p:nvPr>
            <p:ph type="title"/>
          </p:nvPr>
        </p:nvSpPr>
        <p:spPr/>
        <p:txBody>
          <a:bodyPr/>
          <a:lstStyle/>
          <a:p>
            <a:r>
              <a:rPr lang="zh-CN" altLang="en-US" sz="3000" dirty="0"/>
              <a:t>拓展：</a:t>
            </a:r>
            <a:r>
              <a:rPr lang="en-US" sz="3000" dirty="0"/>
              <a:t>HTTP </a:t>
            </a:r>
            <a:r>
              <a:rPr lang="zh-CN" altLang="en-US" sz="3000" dirty="0"/>
              <a:t>的</a:t>
            </a:r>
            <a:r>
              <a:rPr lang="en-US" sz="3000" dirty="0"/>
              <a:t>GET </a:t>
            </a:r>
            <a:r>
              <a:rPr lang="zh-CN" altLang="en-US" sz="3000" dirty="0"/>
              <a:t>和</a:t>
            </a:r>
            <a:r>
              <a:rPr lang="en-US" sz="3000" dirty="0"/>
              <a:t>POST</a:t>
            </a:r>
            <a:endParaRPr altLang="en-US" sz="3000" dirty="0"/>
          </a:p>
        </p:txBody>
      </p:sp>
      <p:sp>
        <p:nvSpPr>
          <p:cNvPr id="3" name="内容占位符 2"/>
          <p:cNvSpPr>
            <a:spLocks noGrp="1"/>
          </p:cNvSpPr>
          <p:nvPr>
            <p:ph idx="1"/>
          </p:nvPr>
        </p:nvSpPr>
        <p:spPr>
          <a:xfrm>
            <a:off x="457200" y="807244"/>
            <a:ext cx="8229600" cy="1015663"/>
          </a:xfrm>
        </p:spPr>
        <p:txBody>
          <a:bodyPr>
            <a:spAutoFit/>
          </a:bodyPr>
          <a:lstStyle/>
          <a:p>
            <a:pPr marL="0" indent="630000">
              <a:buClr>
                <a:srgbClr val="0070C0"/>
              </a:buClr>
              <a:buNone/>
            </a:pPr>
            <a:r>
              <a:rPr lang="en-US" sz="2000" dirty="0">
                <a:solidFill>
                  <a:srgbClr val="003300"/>
                </a:solidFill>
              </a:rPr>
              <a:t>HTTP </a:t>
            </a:r>
            <a:r>
              <a:rPr altLang="en-US" sz="2000" dirty="0">
                <a:solidFill>
                  <a:srgbClr val="003300"/>
                </a:solidFill>
              </a:rPr>
              <a:t>协议定义了客户端与服务器交互的不同方法，最基本的方法是</a:t>
            </a:r>
            <a:r>
              <a:rPr lang="en-US" sz="2000" dirty="0">
                <a:solidFill>
                  <a:srgbClr val="003300"/>
                </a:solidFill>
              </a:rPr>
              <a:t>GET </a:t>
            </a:r>
            <a:r>
              <a:rPr altLang="en-US" sz="2000" dirty="0">
                <a:solidFill>
                  <a:srgbClr val="003300"/>
                </a:solidFill>
              </a:rPr>
              <a:t>和</a:t>
            </a:r>
            <a:r>
              <a:rPr lang="en-US" sz="2000" dirty="0">
                <a:solidFill>
                  <a:srgbClr val="003300"/>
                </a:solidFill>
              </a:rPr>
              <a:t>POST</a:t>
            </a:r>
            <a:r>
              <a:rPr altLang="en-US" sz="2000" dirty="0">
                <a:solidFill>
                  <a:srgbClr val="003300"/>
                </a:solidFill>
              </a:rPr>
              <a:t>。顾名思义，</a:t>
            </a:r>
            <a:r>
              <a:rPr lang="en-US" sz="2000" dirty="0">
                <a:solidFill>
                  <a:srgbClr val="003300"/>
                </a:solidFill>
              </a:rPr>
              <a:t>GET </a:t>
            </a:r>
            <a:r>
              <a:rPr altLang="en-US" sz="2000" dirty="0">
                <a:solidFill>
                  <a:srgbClr val="003300"/>
                </a:solidFill>
              </a:rPr>
              <a:t>可以根据某链接获得内容，</a:t>
            </a:r>
            <a:r>
              <a:rPr lang="en-US" sz="2000" dirty="0">
                <a:solidFill>
                  <a:srgbClr val="003300"/>
                </a:solidFill>
              </a:rPr>
              <a:t>POST </a:t>
            </a:r>
            <a:r>
              <a:rPr altLang="en-US" sz="2000" dirty="0">
                <a:solidFill>
                  <a:srgbClr val="003300"/>
                </a:solidFill>
              </a:rPr>
              <a:t>用于发送内容。然而，</a:t>
            </a:r>
            <a:r>
              <a:rPr lang="en-US" sz="2000" dirty="0">
                <a:solidFill>
                  <a:srgbClr val="003300"/>
                </a:solidFill>
              </a:rPr>
              <a:t>GET </a:t>
            </a:r>
            <a:r>
              <a:rPr altLang="en-US" sz="2000" dirty="0">
                <a:solidFill>
                  <a:srgbClr val="003300"/>
                </a:solidFill>
              </a:rPr>
              <a:t>也可以向链接提交内容</a:t>
            </a:r>
          </a:p>
        </p:txBody>
      </p:sp>
      <p:sp>
        <p:nvSpPr>
          <p:cNvPr id="4" name="内容占位符 2"/>
          <p:cNvSpPr txBox="1">
            <a:spLocks/>
          </p:cNvSpPr>
          <p:nvPr/>
        </p:nvSpPr>
        <p:spPr bwMode="auto">
          <a:xfrm>
            <a:off x="457200" y="1935872"/>
            <a:ext cx="8229600"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lvl1pPr marL="257175" indent="-257175" algn="l" rtl="0" eaLnBrk="1" fontAlgn="base" hangingPunct="1">
              <a:spcBef>
                <a:spcPct val="20000"/>
              </a:spcBef>
              <a:spcAft>
                <a:spcPct val="0"/>
              </a:spcAft>
              <a:buClr>
                <a:schemeClr val="hlink"/>
              </a:buClr>
              <a:buFont typeface="Wingdings" panose="05000000000000000000" pitchFamily="2" charset="2"/>
              <a:buChar char="v"/>
              <a:defRPr lang="zh-CN" altLang="en-US" sz="2400" b="1" kern="1200">
                <a:solidFill>
                  <a:srgbClr val="6633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defRPr>
            </a:lvl1pPr>
            <a:lvl2pPr marL="557213" indent="-214313" algn="l" rtl="0" eaLnBrk="1" fontAlgn="base" hangingPunct="1">
              <a:spcBef>
                <a:spcPct val="20000"/>
              </a:spcBef>
              <a:spcAft>
                <a:spcPct val="0"/>
              </a:spcAft>
              <a:buClr>
                <a:schemeClr val="accent1"/>
              </a:buClr>
              <a:buFont typeface="Wingdings" panose="05000000000000000000" pitchFamily="2" charset="2"/>
              <a:buChar char="§"/>
              <a:defRPr lang="zh-CN" altLang="en-US" sz="2100" b="1" kern="1200">
                <a:solidFill>
                  <a:schemeClr val="tx1"/>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cs typeface="+mn-cs"/>
              </a:defRPr>
            </a:lvl2pPr>
            <a:lvl3pPr marL="857250" indent="-171450" algn="l" rtl="0" eaLnBrk="1" fontAlgn="base" hangingPunct="1">
              <a:spcBef>
                <a:spcPct val="20000"/>
              </a:spcBef>
              <a:spcAft>
                <a:spcPct val="0"/>
              </a:spcAft>
              <a:buClr>
                <a:schemeClr val="tx1"/>
              </a:buClr>
              <a:buChar char="•"/>
              <a:defRPr lang="zh-CN" altLang="en-US" sz="1800" b="1" kern="1200">
                <a:solidFill>
                  <a:schemeClr val="tx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mn-cs"/>
              </a:defRPr>
            </a:lvl3pPr>
            <a:lvl4pPr marL="1200150" indent="-171450" algn="l" rtl="0" eaLnBrk="1" fontAlgn="base" hangingPunct="1">
              <a:spcBef>
                <a:spcPct val="20000"/>
              </a:spcBef>
              <a:spcAft>
                <a:spcPct val="0"/>
              </a:spcAft>
              <a:buChar char="–"/>
              <a:defRPr lang="zh-CN" altLang="en-US" sz="1500" b="1" kern="1200">
                <a:solidFill>
                  <a:schemeClr val="tx1"/>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cs typeface="+mn-cs"/>
              </a:defRPr>
            </a:lvl4pPr>
            <a:lvl5pPr marL="1543050" indent="-171450" algn="l" rtl="0" eaLnBrk="1" fontAlgn="base" hangingPunct="1">
              <a:spcBef>
                <a:spcPct val="20000"/>
              </a:spcBef>
              <a:spcAft>
                <a:spcPct val="0"/>
              </a:spcAft>
              <a:buChar char="»"/>
              <a:defRPr lang="zh-CN" altLang="en-US" sz="1500" b="1" kern="1200">
                <a:solidFill>
                  <a:schemeClr val="tx1"/>
                </a:solidFill>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630000">
              <a:buClr>
                <a:srgbClr val="0070C0"/>
              </a:buClr>
              <a:buNone/>
            </a:pPr>
            <a:r>
              <a:rPr lang="en-US" sz="2000" dirty="0">
                <a:solidFill>
                  <a:srgbClr val="003300"/>
                </a:solidFill>
              </a:rPr>
              <a:t>1）GET </a:t>
            </a:r>
            <a:r>
              <a:rPr lang="zh-CN" altLang="en-US" sz="2000" dirty="0">
                <a:solidFill>
                  <a:srgbClr val="003300"/>
                </a:solidFill>
              </a:rPr>
              <a:t>方式可以通过</a:t>
            </a:r>
            <a:r>
              <a:rPr lang="en-US" sz="2000" dirty="0">
                <a:solidFill>
                  <a:srgbClr val="003300"/>
                </a:solidFill>
              </a:rPr>
              <a:t>URL </a:t>
            </a:r>
            <a:r>
              <a:rPr lang="zh-CN" altLang="en-US" sz="2000" dirty="0">
                <a:solidFill>
                  <a:srgbClr val="003300"/>
                </a:solidFill>
              </a:rPr>
              <a:t>提交数据，待提交数据是</a:t>
            </a:r>
            <a:r>
              <a:rPr lang="en-US" sz="2000" dirty="0">
                <a:solidFill>
                  <a:srgbClr val="003300"/>
                </a:solidFill>
              </a:rPr>
              <a:t>URL </a:t>
            </a:r>
            <a:r>
              <a:rPr lang="zh-CN" altLang="en-US" sz="2000" dirty="0">
                <a:solidFill>
                  <a:srgbClr val="003300"/>
                </a:solidFill>
              </a:rPr>
              <a:t>的一部分；采用</a:t>
            </a:r>
            <a:r>
              <a:rPr lang="en-US" sz="2000" dirty="0">
                <a:solidFill>
                  <a:srgbClr val="003300"/>
                </a:solidFill>
              </a:rPr>
              <a:t>POST </a:t>
            </a:r>
            <a:r>
              <a:rPr lang="zh-CN" altLang="en-US" sz="2000" dirty="0">
                <a:solidFill>
                  <a:srgbClr val="003300"/>
                </a:solidFill>
              </a:rPr>
              <a:t>方式，待提交数据放置在</a:t>
            </a:r>
            <a:r>
              <a:rPr lang="en-US" sz="2000" dirty="0">
                <a:solidFill>
                  <a:srgbClr val="003300"/>
                </a:solidFill>
              </a:rPr>
              <a:t>HTML HEADER </a:t>
            </a:r>
            <a:r>
              <a:rPr lang="zh-CN" altLang="en-US" sz="2000" dirty="0">
                <a:solidFill>
                  <a:srgbClr val="003300"/>
                </a:solidFill>
              </a:rPr>
              <a:t>内；</a:t>
            </a:r>
          </a:p>
        </p:txBody>
      </p:sp>
      <p:sp>
        <p:nvSpPr>
          <p:cNvPr id="5" name="内容占位符 2"/>
          <p:cNvSpPr txBox="1">
            <a:spLocks/>
          </p:cNvSpPr>
          <p:nvPr/>
        </p:nvSpPr>
        <p:spPr bwMode="auto">
          <a:xfrm>
            <a:off x="454318" y="2787774"/>
            <a:ext cx="8229600"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lvl1pPr marL="257175" indent="-257175" algn="l" rtl="0" eaLnBrk="1" fontAlgn="base" hangingPunct="1">
              <a:spcBef>
                <a:spcPct val="20000"/>
              </a:spcBef>
              <a:spcAft>
                <a:spcPct val="0"/>
              </a:spcAft>
              <a:buClr>
                <a:schemeClr val="hlink"/>
              </a:buClr>
              <a:buFont typeface="Wingdings" panose="05000000000000000000" pitchFamily="2" charset="2"/>
              <a:buChar char="v"/>
              <a:defRPr lang="zh-CN" altLang="en-US" sz="2400" b="1" kern="1200">
                <a:solidFill>
                  <a:srgbClr val="6633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defRPr>
            </a:lvl1pPr>
            <a:lvl2pPr marL="557213" indent="-214313" algn="l" rtl="0" eaLnBrk="1" fontAlgn="base" hangingPunct="1">
              <a:spcBef>
                <a:spcPct val="20000"/>
              </a:spcBef>
              <a:spcAft>
                <a:spcPct val="0"/>
              </a:spcAft>
              <a:buClr>
                <a:schemeClr val="accent1"/>
              </a:buClr>
              <a:buFont typeface="Wingdings" panose="05000000000000000000" pitchFamily="2" charset="2"/>
              <a:buChar char="§"/>
              <a:defRPr lang="zh-CN" altLang="en-US" sz="2100" b="1" kern="1200">
                <a:solidFill>
                  <a:schemeClr val="tx1"/>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cs typeface="+mn-cs"/>
              </a:defRPr>
            </a:lvl2pPr>
            <a:lvl3pPr marL="857250" indent="-171450" algn="l" rtl="0" eaLnBrk="1" fontAlgn="base" hangingPunct="1">
              <a:spcBef>
                <a:spcPct val="20000"/>
              </a:spcBef>
              <a:spcAft>
                <a:spcPct val="0"/>
              </a:spcAft>
              <a:buClr>
                <a:schemeClr val="tx1"/>
              </a:buClr>
              <a:buChar char="•"/>
              <a:defRPr lang="zh-CN" altLang="en-US" sz="1800" b="1" kern="1200">
                <a:solidFill>
                  <a:schemeClr val="tx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mn-cs"/>
              </a:defRPr>
            </a:lvl3pPr>
            <a:lvl4pPr marL="1200150" indent="-171450" algn="l" rtl="0" eaLnBrk="1" fontAlgn="base" hangingPunct="1">
              <a:spcBef>
                <a:spcPct val="20000"/>
              </a:spcBef>
              <a:spcAft>
                <a:spcPct val="0"/>
              </a:spcAft>
              <a:buChar char="–"/>
              <a:defRPr lang="zh-CN" altLang="en-US" sz="1500" b="1" kern="1200">
                <a:solidFill>
                  <a:schemeClr val="tx1"/>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cs typeface="+mn-cs"/>
              </a:defRPr>
            </a:lvl4pPr>
            <a:lvl5pPr marL="1543050" indent="-171450" algn="l" rtl="0" eaLnBrk="1" fontAlgn="base" hangingPunct="1">
              <a:spcBef>
                <a:spcPct val="20000"/>
              </a:spcBef>
              <a:spcAft>
                <a:spcPct val="0"/>
              </a:spcAft>
              <a:buChar char="»"/>
              <a:defRPr lang="zh-CN" altLang="en-US" sz="1500" b="1" kern="1200">
                <a:solidFill>
                  <a:schemeClr val="tx1"/>
                </a:solidFill>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630000">
              <a:buClr>
                <a:srgbClr val="0070C0"/>
              </a:buClr>
              <a:buNone/>
            </a:pPr>
            <a:r>
              <a:rPr lang="en-US" altLang="zh-CN" sz="2000" dirty="0">
                <a:solidFill>
                  <a:srgbClr val="003300"/>
                </a:solidFill>
              </a:rPr>
              <a:t>2</a:t>
            </a:r>
            <a:r>
              <a:rPr lang="zh-CN" altLang="en-US" sz="2000" dirty="0">
                <a:solidFill>
                  <a:srgbClr val="003300"/>
                </a:solidFill>
              </a:rPr>
              <a:t>）</a:t>
            </a:r>
            <a:r>
              <a:rPr lang="en-US" altLang="zh-CN" sz="2000" dirty="0">
                <a:solidFill>
                  <a:srgbClr val="003300"/>
                </a:solidFill>
              </a:rPr>
              <a:t>GET </a:t>
            </a:r>
            <a:r>
              <a:rPr lang="zh-CN" altLang="en-US" sz="2000" dirty="0">
                <a:solidFill>
                  <a:srgbClr val="003300"/>
                </a:solidFill>
              </a:rPr>
              <a:t>方式提交的数据最多不超过</a:t>
            </a:r>
            <a:r>
              <a:rPr lang="en-US" altLang="zh-CN" sz="2000" dirty="0">
                <a:solidFill>
                  <a:srgbClr val="003300"/>
                </a:solidFill>
              </a:rPr>
              <a:t>1024 </a:t>
            </a:r>
            <a:r>
              <a:rPr lang="zh-CN" altLang="en-US" sz="2000" dirty="0">
                <a:solidFill>
                  <a:srgbClr val="003300"/>
                </a:solidFill>
              </a:rPr>
              <a:t>字节，</a:t>
            </a:r>
            <a:r>
              <a:rPr lang="en-US" altLang="zh-CN" sz="2000" dirty="0">
                <a:solidFill>
                  <a:srgbClr val="003300"/>
                </a:solidFill>
              </a:rPr>
              <a:t>POST </a:t>
            </a:r>
            <a:r>
              <a:rPr lang="zh-CN" altLang="en-US" sz="2000" dirty="0">
                <a:solidFill>
                  <a:srgbClr val="003300"/>
                </a:solidFill>
              </a:rPr>
              <a:t>没有对提交内容的长度限制。</a:t>
            </a:r>
          </a:p>
        </p:txBody>
      </p:sp>
      <p:sp>
        <p:nvSpPr>
          <p:cNvPr id="6" name="内容占位符 2"/>
          <p:cNvSpPr txBox="1">
            <a:spLocks/>
          </p:cNvSpPr>
          <p:nvPr/>
        </p:nvSpPr>
        <p:spPr bwMode="auto">
          <a:xfrm>
            <a:off x="479437" y="3644319"/>
            <a:ext cx="8229600"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lvl1pPr marL="257175" indent="-257175" algn="l" rtl="0" eaLnBrk="1" fontAlgn="base" hangingPunct="1">
              <a:spcBef>
                <a:spcPct val="20000"/>
              </a:spcBef>
              <a:spcAft>
                <a:spcPct val="0"/>
              </a:spcAft>
              <a:buClr>
                <a:schemeClr val="hlink"/>
              </a:buClr>
              <a:buFont typeface="Wingdings" panose="05000000000000000000" pitchFamily="2" charset="2"/>
              <a:buChar char="v"/>
              <a:defRPr lang="zh-CN" altLang="en-US" sz="2400" b="1" kern="1200">
                <a:solidFill>
                  <a:srgbClr val="6633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defRPr>
            </a:lvl1pPr>
            <a:lvl2pPr marL="557213" indent="-214313" algn="l" rtl="0" eaLnBrk="1" fontAlgn="base" hangingPunct="1">
              <a:spcBef>
                <a:spcPct val="20000"/>
              </a:spcBef>
              <a:spcAft>
                <a:spcPct val="0"/>
              </a:spcAft>
              <a:buClr>
                <a:schemeClr val="accent1"/>
              </a:buClr>
              <a:buFont typeface="Wingdings" panose="05000000000000000000" pitchFamily="2" charset="2"/>
              <a:buChar char="§"/>
              <a:defRPr lang="zh-CN" altLang="en-US" sz="2100" b="1" kern="1200">
                <a:solidFill>
                  <a:schemeClr val="tx1"/>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cs typeface="+mn-cs"/>
              </a:defRPr>
            </a:lvl2pPr>
            <a:lvl3pPr marL="857250" indent="-171450" algn="l" rtl="0" eaLnBrk="1" fontAlgn="base" hangingPunct="1">
              <a:spcBef>
                <a:spcPct val="20000"/>
              </a:spcBef>
              <a:spcAft>
                <a:spcPct val="0"/>
              </a:spcAft>
              <a:buClr>
                <a:schemeClr val="tx1"/>
              </a:buClr>
              <a:buChar char="•"/>
              <a:defRPr lang="zh-CN" altLang="en-US" sz="1800" b="1" kern="1200">
                <a:solidFill>
                  <a:schemeClr val="tx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mn-cs"/>
              </a:defRPr>
            </a:lvl3pPr>
            <a:lvl4pPr marL="1200150" indent="-171450" algn="l" rtl="0" eaLnBrk="1" fontAlgn="base" hangingPunct="1">
              <a:spcBef>
                <a:spcPct val="20000"/>
              </a:spcBef>
              <a:spcAft>
                <a:spcPct val="0"/>
              </a:spcAft>
              <a:buChar char="–"/>
              <a:defRPr lang="zh-CN" altLang="en-US" sz="1500" b="1" kern="1200">
                <a:solidFill>
                  <a:schemeClr val="tx1"/>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cs typeface="+mn-cs"/>
              </a:defRPr>
            </a:lvl4pPr>
            <a:lvl5pPr marL="1543050" indent="-171450" algn="l" rtl="0" eaLnBrk="1" fontAlgn="base" hangingPunct="1">
              <a:spcBef>
                <a:spcPct val="20000"/>
              </a:spcBef>
              <a:spcAft>
                <a:spcPct val="0"/>
              </a:spcAft>
              <a:buChar char="»"/>
              <a:defRPr lang="zh-CN" altLang="en-US" sz="1500" b="1" kern="1200">
                <a:solidFill>
                  <a:schemeClr val="tx1"/>
                </a:solidFill>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630000">
              <a:buClr>
                <a:srgbClr val="0070C0"/>
              </a:buClr>
              <a:buNone/>
            </a:pPr>
            <a:r>
              <a:rPr lang="en-US" altLang="zh-CN" sz="2000" dirty="0">
                <a:solidFill>
                  <a:srgbClr val="003300"/>
                </a:solidFill>
              </a:rPr>
              <a:t>3</a:t>
            </a:r>
            <a:r>
              <a:rPr lang="zh-CN" altLang="en-US" sz="2000" dirty="0">
                <a:solidFill>
                  <a:srgbClr val="003300"/>
                </a:solidFill>
              </a:rPr>
              <a:t>）安全性问题。如（</a:t>
            </a:r>
            <a:r>
              <a:rPr lang="en-US" altLang="zh-CN" sz="2000" dirty="0">
                <a:solidFill>
                  <a:srgbClr val="003300"/>
                </a:solidFill>
              </a:rPr>
              <a:t>1</a:t>
            </a:r>
            <a:r>
              <a:rPr lang="zh-CN" altLang="en-US" sz="2000" dirty="0">
                <a:solidFill>
                  <a:srgbClr val="003300"/>
                </a:solidFill>
              </a:rPr>
              <a:t>）所述，使用</a:t>
            </a:r>
            <a:r>
              <a:rPr lang="en-US" altLang="zh-CN" sz="2000" dirty="0">
                <a:solidFill>
                  <a:srgbClr val="003300"/>
                </a:solidFill>
              </a:rPr>
              <a:t>GET </a:t>
            </a:r>
            <a:r>
              <a:rPr lang="zh-CN" altLang="en-US" sz="2000" dirty="0">
                <a:solidFill>
                  <a:srgbClr val="003300"/>
                </a:solidFill>
              </a:rPr>
              <a:t>时参数会显示在</a:t>
            </a:r>
            <a:r>
              <a:rPr lang="en-US" altLang="zh-CN" sz="2000" dirty="0">
                <a:solidFill>
                  <a:srgbClr val="003300"/>
                </a:solidFill>
              </a:rPr>
              <a:t>URL </a:t>
            </a:r>
            <a:r>
              <a:rPr lang="zh-CN" altLang="en-US" sz="2000" dirty="0">
                <a:solidFill>
                  <a:srgbClr val="003300"/>
                </a:solidFill>
              </a:rPr>
              <a:t>中，而</a:t>
            </a:r>
            <a:r>
              <a:rPr lang="en-US" altLang="zh-CN" sz="2000" dirty="0">
                <a:solidFill>
                  <a:srgbClr val="003300"/>
                </a:solidFill>
              </a:rPr>
              <a:t>POST</a:t>
            </a:r>
            <a:r>
              <a:rPr lang="zh-CN" altLang="en-US" sz="2000" dirty="0">
                <a:solidFill>
                  <a:srgbClr val="003300"/>
                </a:solidFill>
              </a:rPr>
              <a:t>不会。所以，如果这些数据是非敏感数据，那么使用</a:t>
            </a:r>
            <a:r>
              <a:rPr lang="en-US" altLang="zh-CN" sz="2000" dirty="0">
                <a:solidFill>
                  <a:srgbClr val="003300"/>
                </a:solidFill>
              </a:rPr>
              <a:t>GET</a:t>
            </a:r>
            <a:r>
              <a:rPr lang="zh-CN" altLang="en-US" sz="2000" dirty="0">
                <a:solidFill>
                  <a:srgbClr val="003300"/>
                </a:solidFill>
              </a:rPr>
              <a:t>；如果提交数据是敏感数据，建议采用</a:t>
            </a:r>
            <a:r>
              <a:rPr lang="en-US" altLang="zh-CN" sz="2000" dirty="0">
                <a:solidFill>
                  <a:srgbClr val="003300"/>
                </a:solidFill>
              </a:rPr>
              <a:t>POST </a:t>
            </a:r>
            <a:r>
              <a:rPr lang="zh-CN" altLang="en-US" sz="2000" dirty="0">
                <a:solidFill>
                  <a:srgbClr val="003300"/>
                </a:solidFill>
              </a:rPr>
              <a:t>方式。</a:t>
            </a:r>
          </a:p>
        </p:txBody>
      </p:sp>
    </p:spTree>
    <p:extLst>
      <p:ext uri="{BB962C8B-B14F-4D97-AF65-F5344CB8AC3E}">
        <p14:creationId xmlns:p14="http://schemas.microsoft.com/office/powerpoint/2010/main" val="2245626"/>
      </p:ext>
    </p:extLst>
  </p:cSld>
  <p:clrMapOvr>
    <a:masterClrMapping/>
  </p:clrMapOvr>
  <p:transition spd="slow">
    <p:wipe dir="d"/>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标题 2"/>
          <p:cNvSpPr>
            <a:spLocks noGrp="1"/>
          </p:cNvSpPr>
          <p:nvPr>
            <p:ph type="title"/>
          </p:nvPr>
        </p:nvSpPr>
        <p:spPr/>
        <p:txBody>
          <a:bodyPr/>
          <a:lstStyle/>
          <a:p>
            <a:r>
              <a:rPr lang="en-US" altLang="zh-CN" sz="3000" dirty="0"/>
              <a:t>beautifulsoup4</a:t>
            </a:r>
            <a:r>
              <a:rPr lang="zh-CN" altLang="en-US" sz="3000" dirty="0"/>
              <a:t>库的使用</a:t>
            </a:r>
            <a:endParaRPr altLang="en-US" sz="3000" dirty="0"/>
          </a:p>
        </p:txBody>
      </p:sp>
      <p:sp>
        <p:nvSpPr>
          <p:cNvPr id="3" name="内容占位符 2"/>
          <p:cNvSpPr>
            <a:spLocks noGrp="1"/>
          </p:cNvSpPr>
          <p:nvPr>
            <p:ph idx="1"/>
          </p:nvPr>
        </p:nvSpPr>
        <p:spPr>
          <a:xfrm>
            <a:off x="457200" y="807244"/>
            <a:ext cx="8363272" cy="830997"/>
          </a:xfrm>
        </p:spPr>
        <p:txBody>
          <a:bodyPr wrap="square">
            <a:spAutoFit/>
          </a:bodyPr>
          <a:lstStyle/>
          <a:p>
            <a:pPr marL="0" indent="628650">
              <a:buClr>
                <a:srgbClr val="0070C0"/>
              </a:buClr>
              <a:buNone/>
            </a:pPr>
            <a:r>
              <a:rPr lang="en-US" dirty="0">
                <a:solidFill>
                  <a:srgbClr val="003300"/>
                </a:solidFill>
              </a:rPr>
              <a:t>beautifulsoup4 </a:t>
            </a:r>
            <a:r>
              <a:rPr altLang="en-US" dirty="0">
                <a:solidFill>
                  <a:srgbClr val="003300"/>
                </a:solidFill>
              </a:rPr>
              <a:t>库</a:t>
            </a:r>
            <a:r>
              <a:rPr lang="en-US" altLang="en-US" dirty="0">
                <a:solidFill>
                  <a:srgbClr val="003300"/>
                </a:solidFill>
              </a:rPr>
              <a:t>(</a:t>
            </a:r>
            <a:r>
              <a:rPr lang="zh-CN" altLang="en-US" dirty="0">
                <a:solidFill>
                  <a:srgbClr val="003300"/>
                </a:solidFill>
              </a:rPr>
              <a:t>也称</a:t>
            </a:r>
            <a:r>
              <a:rPr lang="en-US" altLang="zh-CN" dirty="0">
                <a:solidFill>
                  <a:srgbClr val="003300"/>
                </a:solidFill>
              </a:rPr>
              <a:t>bs4 </a:t>
            </a:r>
            <a:r>
              <a:rPr lang="zh-CN" altLang="en-US" dirty="0">
                <a:solidFill>
                  <a:srgbClr val="003300"/>
                </a:solidFill>
              </a:rPr>
              <a:t>库</a:t>
            </a:r>
            <a:r>
              <a:rPr lang="en-US" altLang="en-US" dirty="0">
                <a:solidFill>
                  <a:srgbClr val="003300"/>
                </a:solidFill>
              </a:rPr>
              <a:t>)</a:t>
            </a:r>
            <a:r>
              <a:rPr altLang="en-US" dirty="0">
                <a:solidFill>
                  <a:srgbClr val="003300"/>
                </a:solidFill>
              </a:rPr>
              <a:t>是一个解析和处理</a:t>
            </a:r>
            <a:r>
              <a:rPr lang="en-US" dirty="0">
                <a:solidFill>
                  <a:srgbClr val="003300"/>
                </a:solidFill>
              </a:rPr>
              <a:t>HTML </a:t>
            </a:r>
            <a:r>
              <a:rPr altLang="en-US" dirty="0">
                <a:solidFill>
                  <a:srgbClr val="003300"/>
                </a:solidFill>
              </a:rPr>
              <a:t>和</a:t>
            </a:r>
            <a:r>
              <a:rPr lang="en-US" dirty="0">
                <a:solidFill>
                  <a:srgbClr val="003300"/>
                </a:solidFill>
              </a:rPr>
              <a:t>XML </a:t>
            </a:r>
            <a:r>
              <a:rPr altLang="en-US" dirty="0">
                <a:solidFill>
                  <a:srgbClr val="003300"/>
                </a:solidFill>
              </a:rPr>
              <a:t>的第三方库。</a:t>
            </a:r>
          </a:p>
        </p:txBody>
      </p:sp>
      <p:sp>
        <p:nvSpPr>
          <p:cNvPr id="4" name="内容占位符 2"/>
          <p:cNvSpPr txBox="1">
            <a:spLocks/>
          </p:cNvSpPr>
          <p:nvPr/>
        </p:nvSpPr>
        <p:spPr bwMode="auto">
          <a:xfrm>
            <a:off x="458400" y="1779662"/>
            <a:ext cx="8229600"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lvl1pPr marL="257175" indent="-257175" algn="l" rtl="0" eaLnBrk="1" fontAlgn="base" hangingPunct="1">
              <a:spcBef>
                <a:spcPct val="20000"/>
              </a:spcBef>
              <a:spcAft>
                <a:spcPct val="0"/>
              </a:spcAft>
              <a:buClr>
                <a:schemeClr val="hlink"/>
              </a:buClr>
              <a:buFont typeface="Wingdings" panose="05000000000000000000" pitchFamily="2" charset="2"/>
              <a:buChar char="v"/>
              <a:defRPr lang="zh-CN" altLang="en-US" sz="2400" b="1" kern="1200">
                <a:solidFill>
                  <a:srgbClr val="6633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defRPr>
            </a:lvl1pPr>
            <a:lvl2pPr marL="557213" indent="-214313" algn="l" rtl="0" eaLnBrk="1" fontAlgn="base" hangingPunct="1">
              <a:spcBef>
                <a:spcPct val="20000"/>
              </a:spcBef>
              <a:spcAft>
                <a:spcPct val="0"/>
              </a:spcAft>
              <a:buClr>
                <a:schemeClr val="accent1"/>
              </a:buClr>
              <a:buFont typeface="Wingdings" panose="05000000000000000000" pitchFamily="2" charset="2"/>
              <a:buChar char="§"/>
              <a:defRPr lang="zh-CN" altLang="en-US" sz="2100" b="1" kern="1200">
                <a:solidFill>
                  <a:schemeClr val="tx1"/>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cs typeface="+mn-cs"/>
              </a:defRPr>
            </a:lvl2pPr>
            <a:lvl3pPr marL="857250" indent="-171450" algn="l" rtl="0" eaLnBrk="1" fontAlgn="base" hangingPunct="1">
              <a:spcBef>
                <a:spcPct val="20000"/>
              </a:spcBef>
              <a:spcAft>
                <a:spcPct val="0"/>
              </a:spcAft>
              <a:buClr>
                <a:schemeClr val="tx1"/>
              </a:buClr>
              <a:buChar char="•"/>
              <a:defRPr lang="zh-CN" altLang="en-US" sz="1800" b="1" kern="1200">
                <a:solidFill>
                  <a:schemeClr val="tx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mn-cs"/>
              </a:defRPr>
            </a:lvl3pPr>
            <a:lvl4pPr marL="1200150" indent="-171450" algn="l" rtl="0" eaLnBrk="1" fontAlgn="base" hangingPunct="1">
              <a:spcBef>
                <a:spcPct val="20000"/>
              </a:spcBef>
              <a:spcAft>
                <a:spcPct val="0"/>
              </a:spcAft>
              <a:buChar char="–"/>
              <a:defRPr lang="zh-CN" altLang="en-US" sz="1500" b="1" kern="1200">
                <a:solidFill>
                  <a:schemeClr val="tx1"/>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cs typeface="+mn-cs"/>
              </a:defRPr>
            </a:lvl4pPr>
            <a:lvl5pPr marL="1543050" indent="-171450" algn="l" rtl="0" eaLnBrk="1" fontAlgn="base" hangingPunct="1">
              <a:spcBef>
                <a:spcPct val="20000"/>
              </a:spcBef>
              <a:spcAft>
                <a:spcPct val="0"/>
              </a:spcAft>
              <a:buChar char="»"/>
              <a:defRPr lang="zh-CN" altLang="en-US" sz="1500" b="1" kern="1200">
                <a:solidFill>
                  <a:schemeClr val="tx1"/>
                </a:solidFill>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630000">
              <a:buClr>
                <a:srgbClr val="0070C0"/>
              </a:buClr>
              <a:buNone/>
            </a:pPr>
            <a:r>
              <a:rPr lang="zh-CN" altLang="en-US" dirty="0">
                <a:solidFill>
                  <a:srgbClr val="003300"/>
                </a:solidFill>
              </a:rPr>
              <a:t>使用</a:t>
            </a:r>
            <a:r>
              <a:rPr lang="en-US" dirty="0">
                <a:solidFill>
                  <a:srgbClr val="003300"/>
                </a:solidFill>
              </a:rPr>
              <a:t>requests </a:t>
            </a:r>
            <a:r>
              <a:rPr lang="zh-CN" altLang="en-US" dirty="0">
                <a:solidFill>
                  <a:srgbClr val="003300"/>
                </a:solidFill>
              </a:rPr>
              <a:t>库获取</a:t>
            </a:r>
            <a:r>
              <a:rPr lang="en-US" dirty="0">
                <a:solidFill>
                  <a:srgbClr val="003300"/>
                </a:solidFill>
              </a:rPr>
              <a:t>HTML </a:t>
            </a:r>
            <a:r>
              <a:rPr lang="zh-CN" altLang="en-US" dirty="0">
                <a:solidFill>
                  <a:srgbClr val="003300"/>
                </a:solidFill>
              </a:rPr>
              <a:t>页面并将其转换成字符串后，需要进一步解析</a:t>
            </a:r>
            <a:r>
              <a:rPr lang="en-US" dirty="0">
                <a:solidFill>
                  <a:srgbClr val="003300"/>
                </a:solidFill>
              </a:rPr>
              <a:t>HTML</a:t>
            </a:r>
            <a:r>
              <a:rPr lang="zh-CN" altLang="en-US" dirty="0">
                <a:solidFill>
                  <a:srgbClr val="003300"/>
                </a:solidFill>
              </a:rPr>
              <a:t>页面格式，提取有用信息，这需要处理</a:t>
            </a:r>
            <a:r>
              <a:rPr lang="en-US" dirty="0">
                <a:solidFill>
                  <a:srgbClr val="003300"/>
                </a:solidFill>
              </a:rPr>
              <a:t>HTML </a:t>
            </a:r>
            <a:r>
              <a:rPr lang="zh-CN" altLang="en-US" dirty="0">
                <a:solidFill>
                  <a:srgbClr val="003300"/>
                </a:solidFill>
              </a:rPr>
              <a:t>和</a:t>
            </a:r>
            <a:r>
              <a:rPr lang="en-US" dirty="0">
                <a:solidFill>
                  <a:srgbClr val="003300"/>
                </a:solidFill>
              </a:rPr>
              <a:t>XML </a:t>
            </a:r>
            <a:r>
              <a:rPr lang="zh-CN" altLang="en-US" dirty="0">
                <a:solidFill>
                  <a:srgbClr val="003300"/>
                </a:solidFill>
              </a:rPr>
              <a:t>的函数库。</a:t>
            </a:r>
            <a:endParaRPr lang="en-US" dirty="0">
              <a:solidFill>
                <a:srgbClr val="003300"/>
              </a:solidFill>
            </a:endParaRPr>
          </a:p>
        </p:txBody>
      </p:sp>
      <p:sp>
        <p:nvSpPr>
          <p:cNvPr id="5" name="内容占位符 2"/>
          <p:cNvSpPr txBox="1">
            <a:spLocks/>
          </p:cNvSpPr>
          <p:nvPr/>
        </p:nvSpPr>
        <p:spPr bwMode="auto">
          <a:xfrm>
            <a:off x="495778" y="3171621"/>
            <a:ext cx="8229600"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lvl1pPr marL="257175" indent="-257175" algn="l" rtl="0" eaLnBrk="1" fontAlgn="base" hangingPunct="1">
              <a:spcBef>
                <a:spcPct val="20000"/>
              </a:spcBef>
              <a:spcAft>
                <a:spcPct val="0"/>
              </a:spcAft>
              <a:buClr>
                <a:schemeClr val="hlink"/>
              </a:buClr>
              <a:buFont typeface="Wingdings" panose="05000000000000000000" pitchFamily="2" charset="2"/>
              <a:buChar char="v"/>
              <a:defRPr lang="zh-CN" altLang="en-US" sz="2400" b="1" kern="1200">
                <a:solidFill>
                  <a:srgbClr val="6633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defRPr>
            </a:lvl1pPr>
            <a:lvl2pPr marL="557213" indent="-214313" algn="l" rtl="0" eaLnBrk="1" fontAlgn="base" hangingPunct="1">
              <a:spcBef>
                <a:spcPct val="20000"/>
              </a:spcBef>
              <a:spcAft>
                <a:spcPct val="0"/>
              </a:spcAft>
              <a:buClr>
                <a:schemeClr val="accent1"/>
              </a:buClr>
              <a:buFont typeface="Wingdings" panose="05000000000000000000" pitchFamily="2" charset="2"/>
              <a:buChar char="§"/>
              <a:defRPr lang="zh-CN" altLang="en-US" sz="2100" b="1" kern="1200">
                <a:solidFill>
                  <a:schemeClr val="tx1"/>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cs typeface="+mn-cs"/>
              </a:defRPr>
            </a:lvl2pPr>
            <a:lvl3pPr marL="857250" indent="-171450" algn="l" rtl="0" eaLnBrk="1" fontAlgn="base" hangingPunct="1">
              <a:spcBef>
                <a:spcPct val="20000"/>
              </a:spcBef>
              <a:spcAft>
                <a:spcPct val="0"/>
              </a:spcAft>
              <a:buClr>
                <a:schemeClr val="tx1"/>
              </a:buClr>
              <a:buChar char="•"/>
              <a:defRPr lang="zh-CN" altLang="en-US" sz="1800" b="1" kern="1200">
                <a:solidFill>
                  <a:schemeClr val="tx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mn-cs"/>
              </a:defRPr>
            </a:lvl3pPr>
            <a:lvl4pPr marL="1200150" indent="-171450" algn="l" rtl="0" eaLnBrk="1" fontAlgn="base" hangingPunct="1">
              <a:spcBef>
                <a:spcPct val="20000"/>
              </a:spcBef>
              <a:spcAft>
                <a:spcPct val="0"/>
              </a:spcAft>
              <a:buChar char="–"/>
              <a:defRPr lang="zh-CN" altLang="en-US" sz="1500" b="1" kern="1200">
                <a:solidFill>
                  <a:schemeClr val="tx1"/>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cs typeface="+mn-cs"/>
              </a:defRPr>
            </a:lvl4pPr>
            <a:lvl5pPr marL="1543050" indent="-171450" algn="l" rtl="0" eaLnBrk="1" fontAlgn="base" hangingPunct="1">
              <a:spcBef>
                <a:spcPct val="20000"/>
              </a:spcBef>
              <a:spcAft>
                <a:spcPct val="0"/>
              </a:spcAft>
              <a:buChar char="»"/>
              <a:defRPr lang="zh-CN" altLang="en-US" sz="1500" b="1" kern="1200">
                <a:solidFill>
                  <a:schemeClr val="tx1"/>
                </a:solidFill>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630000">
              <a:buClr>
                <a:srgbClr val="0070C0"/>
              </a:buClr>
              <a:buNone/>
            </a:pPr>
            <a:r>
              <a:rPr lang="zh-CN" altLang="en-US" dirty="0">
                <a:solidFill>
                  <a:srgbClr val="003300"/>
                </a:solidFill>
              </a:rPr>
              <a:t>需要注意，它不是</a:t>
            </a:r>
            <a:r>
              <a:rPr lang="en-US" dirty="0" err="1">
                <a:solidFill>
                  <a:srgbClr val="003300"/>
                </a:solidFill>
              </a:rPr>
              <a:t>BeautifulSoup</a:t>
            </a:r>
            <a:r>
              <a:rPr lang="en-US" dirty="0">
                <a:solidFill>
                  <a:srgbClr val="003300"/>
                </a:solidFill>
              </a:rPr>
              <a:t> </a:t>
            </a:r>
            <a:r>
              <a:rPr lang="zh-CN" altLang="en-US" dirty="0">
                <a:solidFill>
                  <a:srgbClr val="003300"/>
                </a:solidFill>
              </a:rPr>
              <a:t>库。它的最大优点是能根据</a:t>
            </a:r>
            <a:r>
              <a:rPr lang="en-US" dirty="0">
                <a:solidFill>
                  <a:srgbClr val="003300"/>
                </a:solidFill>
              </a:rPr>
              <a:t>HTML </a:t>
            </a:r>
            <a:r>
              <a:rPr lang="zh-CN" altLang="en-US" dirty="0">
                <a:solidFill>
                  <a:srgbClr val="003300"/>
                </a:solidFill>
              </a:rPr>
              <a:t>和</a:t>
            </a:r>
            <a:r>
              <a:rPr lang="en-US" dirty="0">
                <a:solidFill>
                  <a:srgbClr val="003300"/>
                </a:solidFill>
              </a:rPr>
              <a:t>XML </a:t>
            </a:r>
            <a:r>
              <a:rPr lang="zh-CN" altLang="en-US" dirty="0">
                <a:solidFill>
                  <a:srgbClr val="003300"/>
                </a:solidFill>
              </a:rPr>
              <a:t>语法建立解析树，进而高效解析其中的内容。</a:t>
            </a:r>
          </a:p>
        </p:txBody>
      </p:sp>
    </p:spTree>
    <p:extLst>
      <p:ext uri="{BB962C8B-B14F-4D97-AF65-F5344CB8AC3E}">
        <p14:creationId xmlns:p14="http://schemas.microsoft.com/office/powerpoint/2010/main" val="4184341499"/>
      </p:ext>
    </p:extLst>
  </p:cSld>
  <p:clrMapOvr>
    <a:masterClrMapping/>
  </p:clrMapOvr>
  <p:transition spd="slow">
    <p:wipe dir="d"/>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标题 2"/>
          <p:cNvSpPr>
            <a:spLocks noGrp="1"/>
          </p:cNvSpPr>
          <p:nvPr>
            <p:ph type="title"/>
          </p:nvPr>
        </p:nvSpPr>
        <p:spPr/>
        <p:txBody>
          <a:bodyPr/>
          <a:lstStyle/>
          <a:p>
            <a:r>
              <a:rPr lang="en-US" altLang="zh-CN" sz="3000" dirty="0"/>
              <a:t>beautifulsoup4</a:t>
            </a:r>
            <a:r>
              <a:rPr lang="zh-CN" altLang="en-US" sz="3000" dirty="0"/>
              <a:t>库的使用</a:t>
            </a:r>
            <a:endParaRPr altLang="en-US" sz="3000" dirty="0"/>
          </a:p>
        </p:txBody>
      </p:sp>
      <p:sp>
        <p:nvSpPr>
          <p:cNvPr id="7" name="内容占位符 2"/>
          <p:cNvSpPr>
            <a:spLocks noGrp="1"/>
          </p:cNvSpPr>
          <p:nvPr>
            <p:ph idx="1"/>
          </p:nvPr>
        </p:nvSpPr>
        <p:spPr>
          <a:xfrm>
            <a:off x="457200" y="807244"/>
            <a:ext cx="8229600" cy="1938992"/>
          </a:xfrm>
        </p:spPr>
        <p:txBody>
          <a:bodyPr>
            <a:spAutoFit/>
          </a:bodyPr>
          <a:lstStyle/>
          <a:p>
            <a:pPr marL="0" indent="628650">
              <a:buClr>
                <a:srgbClr val="0070C0"/>
              </a:buClr>
              <a:buNone/>
            </a:pPr>
            <a:r>
              <a:rPr lang="en-US" dirty="0">
                <a:solidFill>
                  <a:srgbClr val="003300"/>
                </a:solidFill>
              </a:rPr>
              <a:t>HTML </a:t>
            </a:r>
            <a:r>
              <a:rPr altLang="en-US" dirty="0">
                <a:solidFill>
                  <a:srgbClr val="003300"/>
                </a:solidFill>
              </a:rPr>
              <a:t>建立的</a:t>
            </a:r>
            <a:r>
              <a:rPr lang="en-US" dirty="0">
                <a:solidFill>
                  <a:srgbClr val="003300"/>
                </a:solidFill>
              </a:rPr>
              <a:t>Web </a:t>
            </a:r>
            <a:r>
              <a:rPr altLang="en-US" dirty="0">
                <a:solidFill>
                  <a:srgbClr val="003300"/>
                </a:solidFill>
              </a:rPr>
              <a:t>页面一般非常复杂，除了有用的内容信息外，还包括大量用于页面格式的元素，直接解析一个</a:t>
            </a:r>
            <a:r>
              <a:rPr lang="en-US" dirty="0">
                <a:solidFill>
                  <a:srgbClr val="003300"/>
                </a:solidFill>
              </a:rPr>
              <a:t>Web </a:t>
            </a:r>
            <a:r>
              <a:rPr altLang="en-US" dirty="0">
                <a:solidFill>
                  <a:srgbClr val="003300"/>
                </a:solidFill>
              </a:rPr>
              <a:t>网页需要深入了解</a:t>
            </a:r>
            <a:r>
              <a:rPr lang="en-US" dirty="0">
                <a:solidFill>
                  <a:srgbClr val="003300"/>
                </a:solidFill>
              </a:rPr>
              <a:t>HTML </a:t>
            </a:r>
            <a:r>
              <a:rPr altLang="en-US" dirty="0">
                <a:solidFill>
                  <a:srgbClr val="003300"/>
                </a:solidFill>
              </a:rPr>
              <a:t>语法，而且比较复杂。</a:t>
            </a:r>
            <a:r>
              <a:rPr lang="en-US" dirty="0">
                <a:solidFill>
                  <a:srgbClr val="003300"/>
                </a:solidFill>
              </a:rPr>
              <a:t>beautifulsoup4 </a:t>
            </a:r>
            <a:r>
              <a:rPr altLang="en-US" dirty="0">
                <a:solidFill>
                  <a:srgbClr val="003300"/>
                </a:solidFill>
              </a:rPr>
              <a:t>库将专业的</a:t>
            </a:r>
            <a:r>
              <a:rPr lang="en-US" dirty="0">
                <a:solidFill>
                  <a:srgbClr val="003300"/>
                </a:solidFill>
              </a:rPr>
              <a:t>Web </a:t>
            </a:r>
            <a:r>
              <a:rPr altLang="en-US" dirty="0">
                <a:solidFill>
                  <a:srgbClr val="003300"/>
                </a:solidFill>
              </a:rPr>
              <a:t>页面格式解析部分封装成函数，提供了若干有用且便捷的处理函数。</a:t>
            </a:r>
          </a:p>
        </p:txBody>
      </p:sp>
      <p:sp>
        <p:nvSpPr>
          <p:cNvPr id="8" name="内容占位符 2"/>
          <p:cNvSpPr txBox="1">
            <a:spLocks/>
          </p:cNvSpPr>
          <p:nvPr/>
        </p:nvSpPr>
        <p:spPr bwMode="auto">
          <a:xfrm>
            <a:off x="457200" y="2715766"/>
            <a:ext cx="8229600"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lvl1pPr marL="257175" indent="-257175" algn="l" rtl="0" eaLnBrk="1" fontAlgn="base" hangingPunct="1">
              <a:spcBef>
                <a:spcPct val="20000"/>
              </a:spcBef>
              <a:spcAft>
                <a:spcPct val="0"/>
              </a:spcAft>
              <a:buClr>
                <a:schemeClr val="hlink"/>
              </a:buClr>
              <a:buFont typeface="Wingdings" panose="05000000000000000000" pitchFamily="2" charset="2"/>
              <a:buChar char="v"/>
              <a:defRPr lang="zh-CN" altLang="en-US" sz="2400" b="1" kern="1200">
                <a:solidFill>
                  <a:srgbClr val="6633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defRPr>
            </a:lvl1pPr>
            <a:lvl2pPr marL="557213" indent="-214313" algn="l" rtl="0" eaLnBrk="1" fontAlgn="base" hangingPunct="1">
              <a:spcBef>
                <a:spcPct val="20000"/>
              </a:spcBef>
              <a:spcAft>
                <a:spcPct val="0"/>
              </a:spcAft>
              <a:buClr>
                <a:schemeClr val="accent1"/>
              </a:buClr>
              <a:buFont typeface="Wingdings" panose="05000000000000000000" pitchFamily="2" charset="2"/>
              <a:buChar char="§"/>
              <a:defRPr lang="zh-CN" altLang="en-US" sz="2100" b="1" kern="1200">
                <a:solidFill>
                  <a:schemeClr val="tx1"/>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cs typeface="+mn-cs"/>
              </a:defRPr>
            </a:lvl2pPr>
            <a:lvl3pPr marL="857250" indent="-171450" algn="l" rtl="0" eaLnBrk="1" fontAlgn="base" hangingPunct="1">
              <a:spcBef>
                <a:spcPct val="20000"/>
              </a:spcBef>
              <a:spcAft>
                <a:spcPct val="0"/>
              </a:spcAft>
              <a:buClr>
                <a:schemeClr val="tx1"/>
              </a:buClr>
              <a:buChar char="•"/>
              <a:defRPr lang="zh-CN" altLang="en-US" sz="1800" b="1" kern="1200">
                <a:solidFill>
                  <a:schemeClr val="tx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mn-cs"/>
              </a:defRPr>
            </a:lvl3pPr>
            <a:lvl4pPr marL="1200150" indent="-171450" algn="l" rtl="0" eaLnBrk="1" fontAlgn="base" hangingPunct="1">
              <a:spcBef>
                <a:spcPct val="20000"/>
              </a:spcBef>
              <a:spcAft>
                <a:spcPct val="0"/>
              </a:spcAft>
              <a:buChar char="–"/>
              <a:defRPr lang="zh-CN" altLang="en-US" sz="1500" b="1" kern="1200">
                <a:solidFill>
                  <a:schemeClr val="tx1"/>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cs typeface="+mn-cs"/>
              </a:defRPr>
            </a:lvl4pPr>
            <a:lvl5pPr marL="1543050" indent="-171450" algn="l" rtl="0" eaLnBrk="1" fontAlgn="base" hangingPunct="1">
              <a:spcBef>
                <a:spcPct val="20000"/>
              </a:spcBef>
              <a:spcAft>
                <a:spcPct val="0"/>
              </a:spcAft>
              <a:buChar char="»"/>
              <a:defRPr lang="zh-CN" altLang="en-US" sz="1500" b="1" kern="1200">
                <a:solidFill>
                  <a:schemeClr val="tx1"/>
                </a:solidFill>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536575">
              <a:buClr>
                <a:srgbClr val="0070C0"/>
              </a:buClr>
              <a:buNone/>
            </a:pPr>
            <a:r>
              <a:rPr lang="en-US" altLang="zh-CN" dirty="0">
                <a:solidFill>
                  <a:srgbClr val="003300"/>
                </a:solidFill>
              </a:rPr>
              <a:t>beautifulsoup4 </a:t>
            </a:r>
            <a:r>
              <a:rPr lang="zh-CN" altLang="en-US" dirty="0">
                <a:solidFill>
                  <a:srgbClr val="003300"/>
                </a:solidFill>
              </a:rPr>
              <a:t>库采用面向对象思想实现，简单说，它把每个页面当做一个对象，通过</a:t>
            </a:r>
            <a:r>
              <a:rPr lang="en-US" altLang="zh-CN" dirty="0">
                <a:solidFill>
                  <a:srgbClr val="003300"/>
                </a:solidFill>
              </a:rPr>
              <a:t>&lt;a&gt;.&lt;b&gt;</a:t>
            </a:r>
            <a:r>
              <a:rPr lang="zh-CN" altLang="en-US" dirty="0">
                <a:solidFill>
                  <a:srgbClr val="003300"/>
                </a:solidFill>
              </a:rPr>
              <a:t>的方式调用对象的属性（即包含的内容），或者通过</a:t>
            </a:r>
            <a:r>
              <a:rPr lang="en-US" altLang="zh-CN" dirty="0">
                <a:solidFill>
                  <a:srgbClr val="003300"/>
                </a:solidFill>
              </a:rPr>
              <a:t>&lt;a&gt;.&lt;b&gt;()</a:t>
            </a:r>
            <a:r>
              <a:rPr lang="zh-CN" altLang="en-US" dirty="0">
                <a:solidFill>
                  <a:srgbClr val="003300"/>
                </a:solidFill>
              </a:rPr>
              <a:t>的方式调用方法（即处理函数）。</a:t>
            </a:r>
          </a:p>
        </p:txBody>
      </p:sp>
    </p:spTree>
    <p:extLst>
      <p:ext uri="{BB962C8B-B14F-4D97-AF65-F5344CB8AC3E}">
        <p14:creationId xmlns:p14="http://schemas.microsoft.com/office/powerpoint/2010/main" val="1569581666"/>
      </p:ext>
    </p:extLst>
  </p:cSld>
  <p:clrMapOvr>
    <a:masterClrMapping/>
  </p:clrMapOvr>
  <p:transition spd="slow">
    <p:wipe dir="d"/>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标题 2"/>
          <p:cNvSpPr>
            <a:spLocks noGrp="1"/>
          </p:cNvSpPr>
          <p:nvPr>
            <p:ph type="title"/>
          </p:nvPr>
        </p:nvSpPr>
        <p:spPr/>
        <p:txBody>
          <a:bodyPr/>
          <a:lstStyle/>
          <a:p>
            <a:r>
              <a:rPr lang="en-US" altLang="zh-CN" sz="3000" dirty="0"/>
              <a:t>beautifulsoup4</a:t>
            </a:r>
            <a:r>
              <a:rPr lang="zh-CN" altLang="en-US" sz="3000" dirty="0"/>
              <a:t>库的使用</a:t>
            </a:r>
            <a:endParaRPr altLang="en-US" sz="3000" dirty="0"/>
          </a:p>
        </p:txBody>
      </p:sp>
      <p:sp>
        <p:nvSpPr>
          <p:cNvPr id="3" name="内容占位符 2"/>
          <p:cNvSpPr>
            <a:spLocks noGrp="1"/>
          </p:cNvSpPr>
          <p:nvPr>
            <p:ph idx="1"/>
          </p:nvPr>
        </p:nvSpPr>
        <p:spPr>
          <a:xfrm>
            <a:off x="457200" y="807244"/>
            <a:ext cx="8363272" cy="2012859"/>
          </a:xfrm>
        </p:spPr>
        <p:txBody>
          <a:bodyPr wrap="square">
            <a:spAutoFit/>
          </a:bodyPr>
          <a:lstStyle/>
          <a:p>
            <a:pPr marL="0" indent="628650">
              <a:buClr>
                <a:srgbClr val="0070C0"/>
              </a:buClr>
              <a:buNone/>
              <a:defRPr/>
            </a:pPr>
            <a:r>
              <a:rPr lang="zh-CN" altLang="en-US" dirty="0">
                <a:solidFill>
                  <a:srgbClr val="003300"/>
                </a:solidFill>
              </a:rPr>
              <a:t>在使用</a:t>
            </a:r>
            <a:r>
              <a:rPr lang="en-US" altLang="en-US" dirty="0">
                <a:solidFill>
                  <a:srgbClr val="003300"/>
                </a:solidFill>
              </a:rPr>
              <a:t>beautifulsoup4 </a:t>
            </a:r>
            <a:r>
              <a:rPr lang="zh-CN" altLang="en-US" dirty="0">
                <a:solidFill>
                  <a:srgbClr val="003300"/>
                </a:solidFill>
              </a:rPr>
              <a:t>库之前，需要进行引用，由于这个库的名字非常特殊且采用面向对象方式组织，可以用</a:t>
            </a:r>
            <a:r>
              <a:rPr lang="en-US" altLang="en-US" dirty="0">
                <a:solidFill>
                  <a:srgbClr val="003300"/>
                </a:solidFill>
              </a:rPr>
              <a:t>from…import </a:t>
            </a:r>
            <a:r>
              <a:rPr lang="zh-CN" altLang="en-US" dirty="0">
                <a:solidFill>
                  <a:srgbClr val="003300"/>
                </a:solidFill>
              </a:rPr>
              <a:t>方式从库中直接引用</a:t>
            </a:r>
            <a:r>
              <a:rPr lang="en-US" altLang="en-US" dirty="0" err="1">
                <a:solidFill>
                  <a:srgbClr val="003300"/>
                </a:solidFill>
              </a:rPr>
              <a:t>BeautifulSoup</a:t>
            </a:r>
            <a:r>
              <a:rPr lang="en-US" altLang="en-US" dirty="0">
                <a:solidFill>
                  <a:srgbClr val="003300"/>
                </a:solidFill>
              </a:rPr>
              <a:t> </a:t>
            </a:r>
            <a:r>
              <a:rPr lang="zh-CN" altLang="en-US" dirty="0">
                <a:solidFill>
                  <a:srgbClr val="003300"/>
                </a:solidFill>
              </a:rPr>
              <a:t>类，方法如下。</a:t>
            </a:r>
            <a:endParaRPr lang="en-US" altLang="zh-CN" dirty="0">
              <a:solidFill>
                <a:srgbClr val="003300"/>
              </a:solidFill>
            </a:endParaRPr>
          </a:p>
          <a:p>
            <a:pPr marL="0" indent="806450">
              <a:buNone/>
              <a:defRPr/>
            </a:pPr>
            <a:r>
              <a:rPr lang="en-US" b="1" dirty="0"/>
              <a:t>&gt;&gt;&gt;from bs4 import </a:t>
            </a:r>
            <a:r>
              <a:rPr lang="en-US" b="1" dirty="0" err="1"/>
              <a:t>BeautifulSoup</a:t>
            </a:r>
            <a:endParaRPr altLang="en-US" dirty="0"/>
          </a:p>
        </p:txBody>
      </p:sp>
      <p:sp>
        <p:nvSpPr>
          <p:cNvPr id="4" name="内容占位符 2"/>
          <p:cNvSpPr txBox="1">
            <a:spLocks/>
          </p:cNvSpPr>
          <p:nvPr/>
        </p:nvSpPr>
        <p:spPr bwMode="auto">
          <a:xfrm>
            <a:off x="441992" y="3075806"/>
            <a:ext cx="8229600"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lvl1pPr marL="257175" indent="-257175" algn="l" rtl="0" eaLnBrk="1" fontAlgn="base" hangingPunct="1">
              <a:spcBef>
                <a:spcPct val="20000"/>
              </a:spcBef>
              <a:spcAft>
                <a:spcPct val="0"/>
              </a:spcAft>
              <a:buClr>
                <a:schemeClr val="hlink"/>
              </a:buClr>
              <a:buFont typeface="Wingdings" panose="05000000000000000000" pitchFamily="2" charset="2"/>
              <a:buChar char="v"/>
              <a:defRPr lang="zh-CN" altLang="en-US" sz="2400" b="1" kern="1200">
                <a:solidFill>
                  <a:srgbClr val="6633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defRPr>
            </a:lvl1pPr>
            <a:lvl2pPr marL="557213" indent="-214313" algn="l" rtl="0" eaLnBrk="1" fontAlgn="base" hangingPunct="1">
              <a:spcBef>
                <a:spcPct val="20000"/>
              </a:spcBef>
              <a:spcAft>
                <a:spcPct val="0"/>
              </a:spcAft>
              <a:buClr>
                <a:schemeClr val="accent1"/>
              </a:buClr>
              <a:buFont typeface="Wingdings" panose="05000000000000000000" pitchFamily="2" charset="2"/>
              <a:buChar char="§"/>
              <a:defRPr lang="zh-CN" altLang="en-US" sz="2100" b="1" kern="1200">
                <a:solidFill>
                  <a:schemeClr val="tx1"/>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cs typeface="+mn-cs"/>
              </a:defRPr>
            </a:lvl2pPr>
            <a:lvl3pPr marL="857250" indent="-171450" algn="l" rtl="0" eaLnBrk="1" fontAlgn="base" hangingPunct="1">
              <a:spcBef>
                <a:spcPct val="20000"/>
              </a:spcBef>
              <a:spcAft>
                <a:spcPct val="0"/>
              </a:spcAft>
              <a:buClr>
                <a:schemeClr val="tx1"/>
              </a:buClr>
              <a:buChar char="•"/>
              <a:defRPr lang="zh-CN" altLang="en-US" sz="1800" b="1" kern="1200">
                <a:solidFill>
                  <a:schemeClr val="tx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mn-cs"/>
              </a:defRPr>
            </a:lvl3pPr>
            <a:lvl4pPr marL="1200150" indent="-171450" algn="l" rtl="0" eaLnBrk="1" fontAlgn="base" hangingPunct="1">
              <a:spcBef>
                <a:spcPct val="20000"/>
              </a:spcBef>
              <a:spcAft>
                <a:spcPct val="0"/>
              </a:spcAft>
              <a:buChar char="–"/>
              <a:defRPr lang="zh-CN" altLang="en-US" sz="1500" b="1" kern="1200">
                <a:solidFill>
                  <a:schemeClr val="tx1"/>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cs typeface="+mn-cs"/>
              </a:defRPr>
            </a:lvl4pPr>
            <a:lvl5pPr marL="1543050" indent="-171450" algn="l" rtl="0" eaLnBrk="1" fontAlgn="base" hangingPunct="1">
              <a:spcBef>
                <a:spcPct val="20000"/>
              </a:spcBef>
              <a:spcAft>
                <a:spcPct val="0"/>
              </a:spcAft>
              <a:buChar char="»"/>
              <a:defRPr lang="zh-CN" altLang="en-US" sz="1500" b="1" kern="1200">
                <a:solidFill>
                  <a:schemeClr val="tx1"/>
                </a:solidFill>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536575">
              <a:buClr>
                <a:srgbClr val="0070C0"/>
              </a:buClr>
              <a:buNone/>
            </a:pPr>
            <a:r>
              <a:rPr lang="zh-CN" altLang="en-US" dirty="0">
                <a:solidFill>
                  <a:srgbClr val="003300"/>
                </a:solidFill>
              </a:rPr>
              <a:t>有关</a:t>
            </a:r>
            <a:r>
              <a:rPr lang="en-US" dirty="0">
                <a:solidFill>
                  <a:srgbClr val="003300"/>
                </a:solidFill>
              </a:rPr>
              <a:t>beautifulsoup4 </a:t>
            </a:r>
            <a:r>
              <a:rPr lang="zh-CN" altLang="en-US" dirty="0">
                <a:solidFill>
                  <a:srgbClr val="003300"/>
                </a:solidFill>
              </a:rPr>
              <a:t>库的更多介绍请参考这个第三方库主页：</a:t>
            </a:r>
          </a:p>
          <a:p>
            <a:pPr marL="0" indent="806450">
              <a:buNone/>
            </a:pPr>
            <a:r>
              <a:rPr lang="en-US" sz="2000" dirty="0"/>
              <a:t>http://www.crummy.com/software/BeautifulSoup/bs4/</a:t>
            </a:r>
          </a:p>
        </p:txBody>
      </p:sp>
    </p:spTree>
    <p:extLst>
      <p:ext uri="{BB962C8B-B14F-4D97-AF65-F5344CB8AC3E}">
        <p14:creationId xmlns:p14="http://schemas.microsoft.com/office/powerpoint/2010/main" val="2324509377"/>
      </p:ext>
    </p:extLst>
  </p:cSld>
  <p:clrMapOvr>
    <a:masterClrMapping/>
  </p:clrMapOvr>
  <p:transition spd="slow">
    <p:wipe dir="d"/>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标题 1"/>
          <p:cNvSpPr>
            <a:spLocks noGrp="1"/>
          </p:cNvSpPr>
          <p:nvPr>
            <p:ph type="title"/>
          </p:nvPr>
        </p:nvSpPr>
        <p:spPr/>
        <p:txBody>
          <a:bodyPr/>
          <a:lstStyle/>
          <a:p>
            <a:r>
              <a:rPr lang="en-US" sz="3000" dirty="0"/>
              <a:t>beautifulsoup4 </a:t>
            </a:r>
            <a:r>
              <a:rPr altLang="en-US" sz="3000" dirty="0" err="1"/>
              <a:t>库解析</a:t>
            </a:r>
            <a:endParaRPr altLang="en-US" sz="3000" dirty="0"/>
          </a:p>
        </p:txBody>
      </p:sp>
      <p:sp>
        <p:nvSpPr>
          <p:cNvPr id="52227" name="内容占位符 2"/>
          <p:cNvSpPr>
            <a:spLocks noGrp="1"/>
          </p:cNvSpPr>
          <p:nvPr>
            <p:ph idx="1"/>
          </p:nvPr>
        </p:nvSpPr>
        <p:spPr>
          <a:xfrm>
            <a:off x="457200" y="807244"/>
            <a:ext cx="8579296" cy="1384995"/>
          </a:xfrm>
        </p:spPr>
        <p:txBody>
          <a:bodyPr wrap="square">
            <a:spAutoFit/>
          </a:bodyPr>
          <a:lstStyle/>
          <a:p>
            <a:pPr marL="0" indent="536575">
              <a:buClr>
                <a:srgbClr val="0070C0"/>
              </a:buClr>
              <a:buNone/>
            </a:pPr>
            <a:r>
              <a:rPr lang="en-US" sz="2000" dirty="0">
                <a:solidFill>
                  <a:srgbClr val="003300"/>
                </a:solidFill>
              </a:rPr>
              <a:t>beautifulsoup4 </a:t>
            </a:r>
            <a:r>
              <a:rPr altLang="en-US" sz="2000" dirty="0">
                <a:solidFill>
                  <a:srgbClr val="003300"/>
                </a:solidFill>
              </a:rPr>
              <a:t>库中最主要的是</a:t>
            </a:r>
            <a:r>
              <a:rPr lang="en-US" sz="2000" dirty="0" err="1">
                <a:solidFill>
                  <a:srgbClr val="003300"/>
                </a:solidFill>
              </a:rPr>
              <a:t>BeautifulSoup</a:t>
            </a:r>
            <a:r>
              <a:rPr lang="en-US" sz="2000" dirty="0">
                <a:solidFill>
                  <a:srgbClr val="003300"/>
                </a:solidFill>
              </a:rPr>
              <a:t> </a:t>
            </a:r>
            <a:r>
              <a:rPr altLang="en-US" sz="2000" dirty="0">
                <a:solidFill>
                  <a:srgbClr val="003300"/>
                </a:solidFill>
              </a:rPr>
              <a:t>类，每个实例化的对象相当于一个页面。</a:t>
            </a:r>
            <a:endParaRPr lang="en-US" altLang="zh-CN" sz="2000" dirty="0">
              <a:solidFill>
                <a:srgbClr val="003300"/>
              </a:solidFill>
            </a:endParaRPr>
          </a:p>
          <a:p>
            <a:pPr marL="0" indent="536575">
              <a:buClr>
                <a:srgbClr val="0070C0"/>
              </a:buClr>
              <a:buNone/>
            </a:pPr>
            <a:r>
              <a:rPr altLang="en-US" sz="2000" dirty="0">
                <a:solidFill>
                  <a:srgbClr val="003300"/>
                </a:solidFill>
              </a:rPr>
              <a:t>采用</a:t>
            </a:r>
            <a:r>
              <a:rPr lang="en-US" sz="2000" dirty="0">
                <a:solidFill>
                  <a:srgbClr val="003300"/>
                </a:solidFill>
              </a:rPr>
              <a:t>from…import </a:t>
            </a:r>
            <a:r>
              <a:rPr altLang="en-US" sz="2000" dirty="0">
                <a:solidFill>
                  <a:srgbClr val="003300"/>
                </a:solidFill>
              </a:rPr>
              <a:t>导入库中类后，使用</a:t>
            </a:r>
            <a:r>
              <a:rPr lang="en-US" sz="2000" dirty="0" err="1">
                <a:solidFill>
                  <a:srgbClr val="003300"/>
                </a:solidFill>
              </a:rPr>
              <a:t>BeautifulSoup</a:t>
            </a:r>
            <a:r>
              <a:rPr lang="en-US" sz="2000" dirty="0">
                <a:solidFill>
                  <a:srgbClr val="003300"/>
                </a:solidFill>
              </a:rPr>
              <a:t>()</a:t>
            </a:r>
            <a:r>
              <a:rPr altLang="en-US" sz="2000" dirty="0">
                <a:solidFill>
                  <a:srgbClr val="003300"/>
                </a:solidFill>
              </a:rPr>
              <a:t>创建一个</a:t>
            </a:r>
            <a:r>
              <a:rPr lang="en-US" sz="2000" dirty="0" err="1">
                <a:solidFill>
                  <a:srgbClr val="003300"/>
                </a:solidFill>
              </a:rPr>
              <a:t>BeautifulSoup</a:t>
            </a:r>
            <a:r>
              <a:rPr altLang="en-US" sz="2000" dirty="0">
                <a:solidFill>
                  <a:srgbClr val="003300"/>
                </a:solidFill>
              </a:rPr>
              <a:t>对象。</a:t>
            </a:r>
          </a:p>
        </p:txBody>
      </p:sp>
      <p:pic>
        <p:nvPicPr>
          <p:cNvPr id="4" name="内容占位符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619671" y="2355726"/>
            <a:ext cx="6408713" cy="25049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43811253"/>
      </p:ext>
    </p:extLst>
  </p:cSld>
  <p:clrMapOvr>
    <a:masterClrMapping/>
  </p:clrMapOvr>
  <p:transition spd="slow">
    <p:wipe dir="d"/>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标题 1"/>
          <p:cNvSpPr>
            <a:spLocks noGrp="1"/>
          </p:cNvSpPr>
          <p:nvPr>
            <p:ph type="title"/>
          </p:nvPr>
        </p:nvSpPr>
        <p:spPr/>
        <p:txBody>
          <a:bodyPr/>
          <a:lstStyle/>
          <a:p>
            <a:pPr eaLnBrk="1" hangingPunct="1"/>
            <a:r>
              <a:rPr lang="en-US" sz="3000" dirty="0" err="1"/>
              <a:t>BeautifulSoup</a:t>
            </a:r>
            <a:r>
              <a:rPr lang="en-US" sz="3000" dirty="0"/>
              <a:t> </a:t>
            </a:r>
            <a:r>
              <a:rPr altLang="en-US" sz="3000" dirty="0" err="1"/>
              <a:t>对象的常用属性</a:t>
            </a:r>
            <a:endParaRPr altLang="en-US" sz="3000" dirty="0"/>
          </a:p>
        </p:txBody>
      </p:sp>
      <p:pic>
        <p:nvPicPr>
          <p:cNvPr id="55299" name="内容占位符 3"/>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2411760" y="2354759"/>
            <a:ext cx="6344748" cy="2672869"/>
          </a:xfrm>
        </p:spPr>
      </p:pic>
      <p:sp>
        <p:nvSpPr>
          <p:cNvPr id="4" name="内容占位符 2"/>
          <p:cNvSpPr txBox="1">
            <a:spLocks/>
          </p:cNvSpPr>
          <p:nvPr/>
        </p:nvSpPr>
        <p:spPr bwMode="auto">
          <a:xfrm>
            <a:off x="395536" y="661988"/>
            <a:ext cx="8507288" cy="16927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lvl1pPr marL="257175" indent="-257175" algn="l" rtl="0" eaLnBrk="1" fontAlgn="base" hangingPunct="1">
              <a:spcBef>
                <a:spcPct val="20000"/>
              </a:spcBef>
              <a:spcAft>
                <a:spcPct val="0"/>
              </a:spcAft>
              <a:buClr>
                <a:schemeClr val="hlink"/>
              </a:buClr>
              <a:buFont typeface="Wingdings" panose="05000000000000000000" pitchFamily="2" charset="2"/>
              <a:buChar char="v"/>
              <a:defRPr lang="zh-CN" altLang="en-US" sz="2400" b="1" kern="1200">
                <a:solidFill>
                  <a:srgbClr val="6633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defRPr>
            </a:lvl1pPr>
            <a:lvl2pPr marL="557213" indent="-214313" algn="l" rtl="0" eaLnBrk="1" fontAlgn="base" hangingPunct="1">
              <a:spcBef>
                <a:spcPct val="20000"/>
              </a:spcBef>
              <a:spcAft>
                <a:spcPct val="0"/>
              </a:spcAft>
              <a:buClr>
                <a:schemeClr val="accent1"/>
              </a:buClr>
              <a:buFont typeface="Wingdings" panose="05000000000000000000" pitchFamily="2" charset="2"/>
              <a:buChar char="§"/>
              <a:defRPr lang="zh-CN" altLang="en-US" sz="2100" b="1" kern="1200">
                <a:solidFill>
                  <a:schemeClr val="tx1"/>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cs typeface="+mn-cs"/>
              </a:defRPr>
            </a:lvl2pPr>
            <a:lvl3pPr marL="857250" indent="-171450" algn="l" rtl="0" eaLnBrk="1" fontAlgn="base" hangingPunct="1">
              <a:spcBef>
                <a:spcPct val="20000"/>
              </a:spcBef>
              <a:spcAft>
                <a:spcPct val="0"/>
              </a:spcAft>
              <a:buClr>
                <a:schemeClr val="tx1"/>
              </a:buClr>
              <a:buChar char="•"/>
              <a:defRPr lang="zh-CN" altLang="en-US" sz="1800" b="1" kern="1200">
                <a:solidFill>
                  <a:schemeClr val="tx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mn-cs"/>
              </a:defRPr>
            </a:lvl3pPr>
            <a:lvl4pPr marL="1200150" indent="-171450" algn="l" rtl="0" eaLnBrk="1" fontAlgn="base" hangingPunct="1">
              <a:spcBef>
                <a:spcPct val="20000"/>
              </a:spcBef>
              <a:spcAft>
                <a:spcPct val="0"/>
              </a:spcAft>
              <a:buChar char="–"/>
              <a:defRPr lang="zh-CN" altLang="en-US" sz="1500" b="1" kern="1200">
                <a:solidFill>
                  <a:schemeClr val="tx1"/>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cs typeface="+mn-cs"/>
              </a:defRPr>
            </a:lvl4pPr>
            <a:lvl5pPr marL="1543050" indent="-171450" algn="l" rtl="0" eaLnBrk="1" fontAlgn="base" hangingPunct="1">
              <a:spcBef>
                <a:spcPct val="20000"/>
              </a:spcBef>
              <a:spcAft>
                <a:spcPct val="0"/>
              </a:spcAft>
              <a:buChar char="»"/>
              <a:defRPr lang="zh-CN" altLang="en-US" sz="1500" b="1" kern="1200">
                <a:solidFill>
                  <a:schemeClr val="tx1"/>
                </a:solidFill>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536575">
              <a:buClr>
                <a:srgbClr val="0070C0"/>
              </a:buClr>
              <a:buNone/>
            </a:pPr>
            <a:r>
              <a:rPr lang="zh-CN" altLang="en-US" sz="2000" dirty="0">
                <a:solidFill>
                  <a:srgbClr val="003300"/>
                </a:solidFill>
              </a:rPr>
              <a:t>创建的</a:t>
            </a:r>
            <a:r>
              <a:rPr lang="en-US" altLang="en-US" sz="2000" dirty="0" err="1">
                <a:solidFill>
                  <a:srgbClr val="003300"/>
                </a:solidFill>
              </a:rPr>
              <a:t>BeautifulSoup</a:t>
            </a:r>
            <a:r>
              <a:rPr lang="en-US" altLang="en-US" sz="2000" dirty="0">
                <a:solidFill>
                  <a:srgbClr val="003300"/>
                </a:solidFill>
              </a:rPr>
              <a:t> </a:t>
            </a:r>
            <a:r>
              <a:rPr lang="zh-CN" altLang="en-US" sz="2000" dirty="0">
                <a:solidFill>
                  <a:srgbClr val="003300"/>
                </a:solidFill>
              </a:rPr>
              <a:t>对象是一个树形结构，它包含</a:t>
            </a:r>
            <a:r>
              <a:rPr lang="en-US" altLang="en-US" sz="2000" dirty="0">
                <a:solidFill>
                  <a:srgbClr val="003300"/>
                </a:solidFill>
              </a:rPr>
              <a:t>HTML </a:t>
            </a:r>
            <a:r>
              <a:rPr lang="zh-CN" altLang="en-US" sz="2000" dirty="0">
                <a:solidFill>
                  <a:srgbClr val="003300"/>
                </a:solidFill>
              </a:rPr>
              <a:t>页面里的每一个</a:t>
            </a:r>
            <a:r>
              <a:rPr lang="en-US" altLang="en-US" sz="2000" dirty="0">
                <a:solidFill>
                  <a:srgbClr val="003300"/>
                </a:solidFill>
              </a:rPr>
              <a:t>Tag（</a:t>
            </a:r>
            <a:r>
              <a:rPr lang="zh-CN" altLang="en-US" sz="2000" dirty="0">
                <a:solidFill>
                  <a:srgbClr val="003300"/>
                </a:solidFill>
              </a:rPr>
              <a:t>标签）元素，如</a:t>
            </a:r>
            <a:r>
              <a:rPr lang="en-US" altLang="zh-CN" sz="2000" dirty="0">
                <a:solidFill>
                  <a:srgbClr val="003300"/>
                </a:solidFill>
              </a:rPr>
              <a:t>&lt;</a:t>
            </a:r>
            <a:r>
              <a:rPr lang="en-US" altLang="en-US" sz="2000" dirty="0">
                <a:solidFill>
                  <a:srgbClr val="003300"/>
                </a:solidFill>
              </a:rPr>
              <a:t>head&gt;、&lt;body&gt;</a:t>
            </a:r>
            <a:r>
              <a:rPr lang="zh-CN" altLang="en-US" sz="2000" dirty="0">
                <a:solidFill>
                  <a:srgbClr val="003300"/>
                </a:solidFill>
              </a:rPr>
              <a:t>等。</a:t>
            </a:r>
            <a:endParaRPr lang="en-US" altLang="zh-CN" sz="2000" dirty="0">
              <a:solidFill>
                <a:srgbClr val="003300"/>
              </a:solidFill>
            </a:endParaRPr>
          </a:p>
          <a:p>
            <a:pPr marL="0" indent="536575">
              <a:buClr>
                <a:srgbClr val="0070C0"/>
              </a:buClr>
              <a:buNone/>
            </a:pPr>
            <a:r>
              <a:rPr lang="zh-CN" altLang="en-US" sz="2000" dirty="0">
                <a:solidFill>
                  <a:srgbClr val="003300"/>
                </a:solidFill>
              </a:rPr>
              <a:t>具体来说，</a:t>
            </a:r>
            <a:r>
              <a:rPr lang="en-US" altLang="en-US" sz="2000" dirty="0">
                <a:solidFill>
                  <a:srgbClr val="003300"/>
                </a:solidFill>
              </a:rPr>
              <a:t>HTML </a:t>
            </a:r>
            <a:r>
              <a:rPr lang="zh-CN" altLang="en-US" sz="2000" dirty="0">
                <a:solidFill>
                  <a:srgbClr val="003300"/>
                </a:solidFill>
              </a:rPr>
              <a:t>中的主要结构都变成了</a:t>
            </a:r>
            <a:r>
              <a:rPr lang="en-US" altLang="en-US" sz="2000" dirty="0" err="1">
                <a:solidFill>
                  <a:srgbClr val="003300"/>
                </a:solidFill>
              </a:rPr>
              <a:t>BeautifulSoup</a:t>
            </a:r>
            <a:r>
              <a:rPr lang="en-US" altLang="en-US" sz="2000" dirty="0">
                <a:solidFill>
                  <a:srgbClr val="003300"/>
                </a:solidFill>
              </a:rPr>
              <a:t> </a:t>
            </a:r>
            <a:r>
              <a:rPr lang="zh-CN" altLang="en-US" sz="2000" dirty="0">
                <a:solidFill>
                  <a:srgbClr val="003300"/>
                </a:solidFill>
              </a:rPr>
              <a:t>对象的一个属性，可以直接用</a:t>
            </a:r>
            <a:r>
              <a:rPr lang="en-US" altLang="zh-CN" sz="2000" dirty="0">
                <a:solidFill>
                  <a:srgbClr val="003300"/>
                </a:solidFill>
              </a:rPr>
              <a:t>&lt;</a:t>
            </a:r>
            <a:r>
              <a:rPr lang="en-US" altLang="en-US" sz="2000" dirty="0">
                <a:solidFill>
                  <a:srgbClr val="003300"/>
                </a:solidFill>
              </a:rPr>
              <a:t>a&gt;.&lt;b&gt;</a:t>
            </a:r>
            <a:r>
              <a:rPr lang="zh-CN" altLang="en-US" sz="2000" dirty="0">
                <a:solidFill>
                  <a:srgbClr val="003300"/>
                </a:solidFill>
              </a:rPr>
              <a:t>形式获得，其中</a:t>
            </a:r>
            <a:r>
              <a:rPr lang="en-US" altLang="zh-CN" sz="2000" dirty="0">
                <a:solidFill>
                  <a:srgbClr val="003300"/>
                </a:solidFill>
              </a:rPr>
              <a:t>&lt;</a:t>
            </a:r>
            <a:r>
              <a:rPr lang="en-US" altLang="en-US" sz="2000" dirty="0">
                <a:solidFill>
                  <a:srgbClr val="003300"/>
                </a:solidFill>
              </a:rPr>
              <a:t>b&gt;</a:t>
            </a:r>
            <a:r>
              <a:rPr lang="zh-CN" altLang="en-US" sz="2000" dirty="0">
                <a:solidFill>
                  <a:srgbClr val="003300"/>
                </a:solidFill>
              </a:rPr>
              <a:t>的名字采用</a:t>
            </a:r>
            <a:r>
              <a:rPr lang="en-US" altLang="en-US" sz="2000" dirty="0">
                <a:solidFill>
                  <a:srgbClr val="003300"/>
                </a:solidFill>
              </a:rPr>
              <a:t>HTML </a:t>
            </a:r>
            <a:r>
              <a:rPr lang="zh-CN" altLang="en-US" sz="2000" dirty="0">
                <a:solidFill>
                  <a:srgbClr val="003300"/>
                </a:solidFill>
              </a:rPr>
              <a:t>中标签的名字。</a:t>
            </a:r>
          </a:p>
        </p:txBody>
      </p:sp>
    </p:spTree>
    <p:extLst>
      <p:ext uri="{BB962C8B-B14F-4D97-AF65-F5344CB8AC3E}">
        <p14:creationId xmlns:p14="http://schemas.microsoft.com/office/powerpoint/2010/main" val="2638584784"/>
      </p:ext>
    </p:extLst>
  </p:cSld>
  <p:clrMapOvr>
    <a:masterClrMapping/>
  </p:clrMapOvr>
  <p:transition spd="slow">
    <p:wipe dir="d"/>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标题 1"/>
          <p:cNvSpPr>
            <a:spLocks noGrp="1"/>
          </p:cNvSpPr>
          <p:nvPr>
            <p:ph type="title"/>
          </p:nvPr>
        </p:nvSpPr>
        <p:spPr/>
        <p:txBody>
          <a:bodyPr/>
          <a:lstStyle/>
          <a:p>
            <a:pPr eaLnBrk="1" hangingPunct="1"/>
            <a:r>
              <a:rPr lang="en-US" sz="3000" dirty="0" err="1"/>
              <a:t>BeautifulSoup</a:t>
            </a:r>
            <a:r>
              <a:rPr lang="en-US" sz="3000" dirty="0"/>
              <a:t> </a:t>
            </a:r>
            <a:r>
              <a:rPr altLang="en-US" sz="3000" dirty="0" err="1"/>
              <a:t>对象的常用属性</a:t>
            </a:r>
            <a:endParaRPr altLang="en-US" sz="3000" dirty="0"/>
          </a:p>
        </p:txBody>
      </p:sp>
      <p:pic>
        <p:nvPicPr>
          <p:cNvPr id="56323" name="内容占位符 5"/>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1547664" y="771550"/>
            <a:ext cx="5639270" cy="3798591"/>
          </a:xfrm>
        </p:spPr>
      </p:pic>
    </p:spTree>
    <p:extLst>
      <p:ext uri="{BB962C8B-B14F-4D97-AF65-F5344CB8AC3E}">
        <p14:creationId xmlns:p14="http://schemas.microsoft.com/office/powerpoint/2010/main" val="1158819278"/>
      </p:ext>
    </p:extLst>
  </p:cSld>
  <p:clrMapOvr>
    <a:masterClrMapping/>
  </p:clrMapOvr>
  <p:transition spd="slow">
    <p:wipe dir="d"/>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标题 1"/>
          <p:cNvSpPr>
            <a:spLocks noGrp="1"/>
          </p:cNvSpPr>
          <p:nvPr>
            <p:ph type="title"/>
          </p:nvPr>
        </p:nvSpPr>
        <p:spPr/>
        <p:txBody>
          <a:bodyPr/>
          <a:lstStyle/>
          <a:p>
            <a:r>
              <a:rPr lang="en-US"/>
              <a:t>BeautifulSoup </a:t>
            </a:r>
            <a:r>
              <a:rPr altLang="en-US"/>
              <a:t>对象的常用属性</a:t>
            </a:r>
          </a:p>
        </p:txBody>
      </p:sp>
      <p:sp>
        <p:nvSpPr>
          <p:cNvPr id="3" name="内容占位符 2"/>
          <p:cNvSpPr>
            <a:spLocks noGrp="1"/>
          </p:cNvSpPr>
          <p:nvPr>
            <p:ph idx="1"/>
          </p:nvPr>
        </p:nvSpPr>
        <p:spPr>
          <a:xfrm>
            <a:off x="457200" y="807244"/>
            <a:ext cx="8229600" cy="1348061"/>
          </a:xfrm>
        </p:spPr>
        <p:txBody>
          <a:bodyPr>
            <a:spAutoFit/>
          </a:bodyPr>
          <a:lstStyle/>
          <a:p>
            <a:pPr marL="0" indent="539750">
              <a:buNone/>
              <a:defRPr/>
            </a:pPr>
            <a:r>
              <a:rPr altLang="en-US" sz="2000" dirty="0">
                <a:solidFill>
                  <a:srgbClr val="003300"/>
                </a:solidFill>
              </a:rPr>
              <a:t>每一个</a:t>
            </a:r>
            <a:r>
              <a:rPr lang="en-US" sz="2000" dirty="0">
                <a:solidFill>
                  <a:srgbClr val="003300"/>
                </a:solidFill>
              </a:rPr>
              <a:t>Tag </a:t>
            </a:r>
            <a:r>
              <a:rPr altLang="en-US" sz="2000" dirty="0">
                <a:solidFill>
                  <a:srgbClr val="003300"/>
                </a:solidFill>
              </a:rPr>
              <a:t>标签在</a:t>
            </a:r>
            <a:r>
              <a:rPr lang="en-US" sz="2000" dirty="0">
                <a:solidFill>
                  <a:srgbClr val="003300"/>
                </a:solidFill>
              </a:rPr>
              <a:t>beautifulsoup4 </a:t>
            </a:r>
            <a:r>
              <a:rPr altLang="en-US" sz="2000" dirty="0">
                <a:solidFill>
                  <a:srgbClr val="003300"/>
                </a:solidFill>
              </a:rPr>
              <a:t>库中也是一个对象，称为</a:t>
            </a:r>
            <a:r>
              <a:rPr lang="en-US" sz="2000" dirty="0">
                <a:solidFill>
                  <a:srgbClr val="003300"/>
                </a:solidFill>
              </a:rPr>
              <a:t>Tag </a:t>
            </a:r>
            <a:r>
              <a:rPr altLang="en-US" sz="2000" dirty="0">
                <a:solidFill>
                  <a:srgbClr val="003300"/>
                </a:solidFill>
              </a:rPr>
              <a:t>对象。上例中，</a:t>
            </a:r>
            <a:r>
              <a:rPr lang="en-US" sz="2000" dirty="0">
                <a:solidFill>
                  <a:srgbClr val="003300"/>
                </a:solidFill>
              </a:rPr>
              <a:t>title </a:t>
            </a:r>
            <a:r>
              <a:rPr altLang="en-US" sz="2000" dirty="0">
                <a:solidFill>
                  <a:srgbClr val="003300"/>
                </a:solidFill>
              </a:rPr>
              <a:t>是一个标签对象。每个标签对象在</a:t>
            </a:r>
            <a:r>
              <a:rPr lang="en-US" sz="2000" dirty="0">
                <a:solidFill>
                  <a:srgbClr val="003300"/>
                </a:solidFill>
              </a:rPr>
              <a:t>HTML </a:t>
            </a:r>
            <a:r>
              <a:rPr altLang="en-US" sz="2000" dirty="0">
                <a:solidFill>
                  <a:srgbClr val="003300"/>
                </a:solidFill>
              </a:rPr>
              <a:t>中都有类似的结构：</a:t>
            </a:r>
            <a:endParaRPr lang="en-US" dirty="0"/>
          </a:p>
          <a:p>
            <a:pPr marL="0" indent="0" algn="ctr">
              <a:buNone/>
              <a:defRPr/>
            </a:pPr>
            <a:r>
              <a:rPr lang="en-US" sz="1800" dirty="0"/>
              <a:t>&lt;a class="</a:t>
            </a:r>
            <a:r>
              <a:rPr lang="en-US" sz="1800" dirty="0" err="1"/>
              <a:t>mnav</a:t>
            </a:r>
            <a:r>
              <a:rPr lang="en-US" sz="1800" dirty="0"/>
              <a:t>" </a:t>
            </a:r>
            <a:r>
              <a:rPr lang="en-US" sz="1800" dirty="0" err="1"/>
              <a:t>href</a:t>
            </a:r>
            <a:r>
              <a:rPr lang="en-US" sz="1800" dirty="0"/>
              <a:t>="http://www.nuomi.com"&gt;</a:t>
            </a:r>
            <a:r>
              <a:rPr altLang="en-US" sz="1800" dirty="0"/>
              <a:t>糯米</a:t>
            </a:r>
            <a:r>
              <a:rPr lang="en-US" sz="1800" dirty="0"/>
              <a:t>&lt;/a&gt;</a:t>
            </a:r>
            <a:endParaRPr altLang="en-US" sz="1800" dirty="0"/>
          </a:p>
        </p:txBody>
      </p:sp>
      <p:sp>
        <p:nvSpPr>
          <p:cNvPr id="4" name="内容占位符 2"/>
          <p:cNvSpPr txBox="1">
            <a:spLocks/>
          </p:cNvSpPr>
          <p:nvPr/>
        </p:nvSpPr>
        <p:spPr bwMode="auto">
          <a:xfrm>
            <a:off x="457200" y="2300561"/>
            <a:ext cx="8229600"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lvl1pPr marL="257175" indent="-257175" algn="l" rtl="0" eaLnBrk="1" fontAlgn="base" hangingPunct="1">
              <a:spcBef>
                <a:spcPct val="20000"/>
              </a:spcBef>
              <a:spcAft>
                <a:spcPct val="0"/>
              </a:spcAft>
              <a:buClr>
                <a:schemeClr val="hlink"/>
              </a:buClr>
              <a:buFont typeface="Wingdings" panose="05000000000000000000" pitchFamily="2" charset="2"/>
              <a:buChar char="v"/>
              <a:defRPr lang="zh-CN" altLang="en-US" sz="2400" b="1" kern="1200">
                <a:solidFill>
                  <a:srgbClr val="6633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defRPr>
            </a:lvl1pPr>
            <a:lvl2pPr marL="557213" indent="-214313" algn="l" rtl="0" eaLnBrk="1" fontAlgn="base" hangingPunct="1">
              <a:spcBef>
                <a:spcPct val="20000"/>
              </a:spcBef>
              <a:spcAft>
                <a:spcPct val="0"/>
              </a:spcAft>
              <a:buClr>
                <a:schemeClr val="accent1"/>
              </a:buClr>
              <a:buFont typeface="Wingdings" panose="05000000000000000000" pitchFamily="2" charset="2"/>
              <a:buChar char="§"/>
              <a:defRPr lang="zh-CN" altLang="en-US" sz="2100" b="1" kern="1200">
                <a:solidFill>
                  <a:schemeClr val="tx1"/>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cs typeface="+mn-cs"/>
              </a:defRPr>
            </a:lvl2pPr>
            <a:lvl3pPr marL="857250" indent="-171450" algn="l" rtl="0" eaLnBrk="1" fontAlgn="base" hangingPunct="1">
              <a:spcBef>
                <a:spcPct val="20000"/>
              </a:spcBef>
              <a:spcAft>
                <a:spcPct val="0"/>
              </a:spcAft>
              <a:buClr>
                <a:schemeClr val="tx1"/>
              </a:buClr>
              <a:buChar char="•"/>
              <a:defRPr lang="zh-CN" altLang="en-US" sz="1800" b="1" kern="1200">
                <a:solidFill>
                  <a:schemeClr val="tx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mn-cs"/>
              </a:defRPr>
            </a:lvl3pPr>
            <a:lvl4pPr marL="1200150" indent="-171450" algn="l" rtl="0" eaLnBrk="1" fontAlgn="base" hangingPunct="1">
              <a:spcBef>
                <a:spcPct val="20000"/>
              </a:spcBef>
              <a:spcAft>
                <a:spcPct val="0"/>
              </a:spcAft>
              <a:buChar char="–"/>
              <a:defRPr lang="zh-CN" altLang="en-US" sz="1500" b="1" kern="1200">
                <a:solidFill>
                  <a:schemeClr val="tx1"/>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cs typeface="+mn-cs"/>
              </a:defRPr>
            </a:lvl4pPr>
            <a:lvl5pPr marL="1543050" indent="-171450" algn="l" rtl="0" eaLnBrk="1" fontAlgn="base" hangingPunct="1">
              <a:spcBef>
                <a:spcPct val="20000"/>
              </a:spcBef>
              <a:spcAft>
                <a:spcPct val="0"/>
              </a:spcAft>
              <a:buChar char="»"/>
              <a:defRPr lang="zh-CN" altLang="en-US" sz="1500" b="1" kern="1200">
                <a:solidFill>
                  <a:schemeClr val="tx1"/>
                </a:solidFill>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539750">
              <a:buNone/>
            </a:pPr>
            <a:r>
              <a:rPr lang="zh-CN" altLang="en-US" sz="2000" dirty="0">
                <a:solidFill>
                  <a:srgbClr val="003300"/>
                </a:solidFill>
              </a:rPr>
              <a:t>其中，尖括号（</a:t>
            </a:r>
            <a:r>
              <a:rPr lang="en-US" altLang="zh-CN" sz="2000" dirty="0">
                <a:solidFill>
                  <a:srgbClr val="003300"/>
                </a:solidFill>
              </a:rPr>
              <a:t>&lt;&gt;</a:t>
            </a:r>
            <a:r>
              <a:rPr lang="zh-CN" altLang="en-US" sz="2000" dirty="0">
                <a:solidFill>
                  <a:srgbClr val="003300"/>
                </a:solidFill>
              </a:rPr>
              <a:t>）中的标签的名字是</a:t>
            </a:r>
            <a:r>
              <a:rPr lang="en-US" altLang="zh-CN" sz="2000" dirty="0">
                <a:solidFill>
                  <a:srgbClr val="003300"/>
                </a:solidFill>
              </a:rPr>
              <a:t>name</a:t>
            </a:r>
            <a:r>
              <a:rPr lang="zh-CN" altLang="en-US" sz="2000" dirty="0">
                <a:solidFill>
                  <a:srgbClr val="003300"/>
                </a:solidFill>
              </a:rPr>
              <a:t>，尖括号内其他项是</a:t>
            </a:r>
            <a:r>
              <a:rPr lang="en-US" altLang="zh-CN" sz="2000" dirty="0" err="1">
                <a:solidFill>
                  <a:srgbClr val="003300"/>
                </a:solidFill>
              </a:rPr>
              <a:t>attrs</a:t>
            </a:r>
            <a:r>
              <a:rPr lang="zh-CN" altLang="en-US" sz="2000" dirty="0">
                <a:solidFill>
                  <a:srgbClr val="003300"/>
                </a:solidFill>
              </a:rPr>
              <a:t>，尖括号之间的内容是</a:t>
            </a:r>
            <a:r>
              <a:rPr lang="en-US" altLang="zh-CN" sz="2000" dirty="0">
                <a:solidFill>
                  <a:srgbClr val="003300"/>
                </a:solidFill>
              </a:rPr>
              <a:t>string</a:t>
            </a:r>
            <a:r>
              <a:rPr lang="zh-CN" altLang="en-US" sz="2000" dirty="0">
                <a:solidFill>
                  <a:srgbClr val="003300"/>
                </a:solidFill>
              </a:rPr>
              <a:t>。因此，可以通过</a:t>
            </a:r>
            <a:r>
              <a:rPr lang="en-US" altLang="zh-CN" sz="2000" dirty="0">
                <a:solidFill>
                  <a:srgbClr val="003300"/>
                </a:solidFill>
              </a:rPr>
              <a:t>Tag </a:t>
            </a:r>
            <a:r>
              <a:rPr lang="zh-CN" altLang="en-US" sz="2000" dirty="0">
                <a:solidFill>
                  <a:srgbClr val="003300"/>
                </a:solidFill>
              </a:rPr>
              <a:t>对象的</a:t>
            </a:r>
            <a:r>
              <a:rPr lang="en-US" altLang="zh-CN" sz="2000" dirty="0">
                <a:solidFill>
                  <a:srgbClr val="003300"/>
                </a:solidFill>
              </a:rPr>
              <a:t>name</a:t>
            </a:r>
            <a:r>
              <a:rPr lang="zh-CN" altLang="en-US" sz="2000" dirty="0">
                <a:solidFill>
                  <a:srgbClr val="003300"/>
                </a:solidFill>
              </a:rPr>
              <a:t>、</a:t>
            </a:r>
            <a:r>
              <a:rPr lang="en-US" altLang="zh-CN" sz="2000" dirty="0" err="1">
                <a:solidFill>
                  <a:srgbClr val="003300"/>
                </a:solidFill>
              </a:rPr>
              <a:t>attrs</a:t>
            </a:r>
            <a:r>
              <a:rPr lang="zh-CN" altLang="en-US" sz="2000" dirty="0">
                <a:solidFill>
                  <a:srgbClr val="003300"/>
                </a:solidFill>
              </a:rPr>
              <a:t> 和</a:t>
            </a:r>
            <a:r>
              <a:rPr lang="en-US" altLang="zh-CN" sz="2000" dirty="0">
                <a:solidFill>
                  <a:srgbClr val="003300"/>
                </a:solidFill>
              </a:rPr>
              <a:t>string </a:t>
            </a:r>
            <a:r>
              <a:rPr lang="zh-CN" altLang="en-US" sz="2000" dirty="0">
                <a:solidFill>
                  <a:srgbClr val="003300"/>
                </a:solidFill>
              </a:rPr>
              <a:t>属性获得相应内容，采用</a:t>
            </a:r>
            <a:r>
              <a:rPr lang="en-US" altLang="zh-CN" sz="2000" dirty="0">
                <a:solidFill>
                  <a:srgbClr val="003300"/>
                </a:solidFill>
              </a:rPr>
              <a:t>&lt;a&gt;.&lt;b&gt;</a:t>
            </a:r>
            <a:r>
              <a:rPr lang="zh-CN" altLang="en-US" sz="2000" dirty="0">
                <a:solidFill>
                  <a:srgbClr val="003300"/>
                </a:solidFill>
              </a:rPr>
              <a:t>的语法形式。</a:t>
            </a:r>
          </a:p>
        </p:txBody>
      </p:sp>
    </p:spTree>
    <p:extLst>
      <p:ext uri="{BB962C8B-B14F-4D97-AF65-F5344CB8AC3E}">
        <p14:creationId xmlns:p14="http://schemas.microsoft.com/office/powerpoint/2010/main" val="2981465054"/>
      </p:ext>
    </p:extLst>
  </p:cSld>
  <p:clrMapOvr>
    <a:masterClrMapping/>
  </p:clrMapOvr>
  <p:transition spd="slow">
    <p:wipe dir="d"/>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标题 1"/>
          <p:cNvSpPr>
            <a:spLocks noGrp="1"/>
          </p:cNvSpPr>
          <p:nvPr>
            <p:ph type="title"/>
          </p:nvPr>
        </p:nvSpPr>
        <p:spPr/>
        <p:txBody>
          <a:bodyPr/>
          <a:lstStyle/>
          <a:p>
            <a:pPr eaLnBrk="1" hangingPunct="1"/>
            <a:r>
              <a:rPr altLang="en-US" sz="3000" dirty="0" err="1"/>
              <a:t>标签对象的常用属性</a:t>
            </a:r>
            <a:endParaRPr altLang="en-US" sz="3000" dirty="0"/>
          </a:p>
        </p:txBody>
      </p:sp>
      <p:pic>
        <p:nvPicPr>
          <p:cNvPr id="59395" name="内容占位符 3"/>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544075" y="1688832"/>
            <a:ext cx="8498213" cy="1075190"/>
          </a:xfrm>
        </p:spPr>
      </p:pic>
      <p:pic>
        <p:nvPicPr>
          <p:cNvPr id="59396" name="图片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39552" y="2211710"/>
            <a:ext cx="8519257" cy="15228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a:extLst>
              <a:ext uri="{FF2B5EF4-FFF2-40B4-BE49-F238E27FC236}">
                <a16:creationId xmlns:a16="http://schemas.microsoft.com/office/drawing/2014/main" id="{2E9A4129-3773-48D2-A5CD-5A730AC9AB59}"/>
              </a:ext>
            </a:extLst>
          </p:cNvPr>
          <p:cNvSpPr/>
          <p:nvPr/>
        </p:nvSpPr>
        <p:spPr>
          <a:xfrm>
            <a:off x="1115616" y="882851"/>
            <a:ext cx="2510495" cy="400110"/>
          </a:xfrm>
          <a:prstGeom prst="rect">
            <a:avLst/>
          </a:prstGeom>
        </p:spPr>
        <p:txBody>
          <a:bodyPr wrap="none">
            <a:spAutoFit/>
          </a:bodyPr>
          <a:lstStyle/>
          <a:p>
            <a:pPr eaLnBrk="1" hangingPunct="1">
              <a:spcBef>
                <a:spcPct val="20000"/>
              </a:spcBef>
              <a:buClr>
                <a:schemeClr val="hlink"/>
              </a:buClr>
              <a:defRPr/>
            </a:pPr>
            <a:r>
              <a:rPr lang="zh-CN" altLang="en-US" sz="2000" b="1" dirty="0">
                <a:solidFill>
                  <a:srgbClr val="0033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标签</a:t>
            </a:r>
            <a:r>
              <a:rPr lang="en-US" altLang="zh-CN" sz="2000" b="1" dirty="0">
                <a:solidFill>
                  <a:srgbClr val="0033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Tag </a:t>
            </a:r>
            <a:r>
              <a:rPr lang="zh-CN" altLang="en-US" sz="2000" b="1" dirty="0">
                <a:solidFill>
                  <a:srgbClr val="0033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常用属性：</a:t>
            </a:r>
          </a:p>
        </p:txBody>
      </p:sp>
    </p:spTree>
    <p:extLst>
      <p:ext uri="{BB962C8B-B14F-4D97-AF65-F5344CB8AC3E}">
        <p14:creationId xmlns:p14="http://schemas.microsoft.com/office/powerpoint/2010/main" val="4285978513"/>
      </p:ext>
    </p:extLst>
  </p:cSld>
  <p:clrMapOvr>
    <a:masterClrMapping/>
  </p:clrMapOvr>
  <p:transition spd="slow">
    <p:wipe dir="d"/>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标题 1"/>
          <p:cNvSpPr>
            <a:spLocks noGrp="1"/>
          </p:cNvSpPr>
          <p:nvPr>
            <p:ph type="title"/>
          </p:nvPr>
        </p:nvSpPr>
        <p:spPr/>
        <p:txBody>
          <a:bodyPr/>
          <a:lstStyle/>
          <a:p>
            <a:r>
              <a:rPr altLang="en-US" sz="3000" dirty="0" err="1"/>
              <a:t>标签对象的常用属性</a:t>
            </a:r>
            <a:endParaRPr altLang="en-US" sz="3000" dirty="0"/>
          </a:p>
        </p:txBody>
      </p:sp>
      <p:pic>
        <p:nvPicPr>
          <p:cNvPr id="60419" name="内容占位符 3"/>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2339752" y="696960"/>
            <a:ext cx="5821802" cy="4443958"/>
          </a:xfrm>
        </p:spPr>
      </p:pic>
    </p:spTree>
    <p:extLst>
      <p:ext uri="{BB962C8B-B14F-4D97-AF65-F5344CB8AC3E}">
        <p14:creationId xmlns:p14="http://schemas.microsoft.com/office/powerpoint/2010/main" val="1603939839"/>
      </p:ext>
    </p:extLst>
  </p:cSld>
  <p:clrMapOvr>
    <a:masterClrMapping/>
  </p:clrMapOvr>
  <p:transition spd="slow">
    <p:wipe dir="d"/>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a:effectLst>
            <a:outerShdw blurRad="50800" dist="38100" dir="2700000" algn="tl" rotWithShape="0">
              <a:prstClr val="black">
                <a:alpha val="40000"/>
              </a:prstClr>
            </a:outerShdw>
          </a:effectLst>
        </p:spPr>
        <p:txBody>
          <a:bodyPr/>
          <a:lstStyle/>
          <a:p>
            <a:r>
              <a:rPr lang="zh-CN" altLang="en-US" sz="3000" dirty="0"/>
              <a:t>问题概述</a:t>
            </a:r>
            <a:endParaRPr lang="en-US" altLang="zh-CN" sz="1800" dirty="0">
              <a:solidFill>
                <a:schemeClr val="accent1"/>
              </a:solidFill>
            </a:endParaRPr>
          </a:p>
        </p:txBody>
      </p:sp>
      <p:sp>
        <p:nvSpPr>
          <p:cNvPr id="27" name="标题 2"/>
          <p:cNvSpPr txBox="1">
            <a:spLocks/>
          </p:cNvSpPr>
          <p:nvPr/>
        </p:nvSpPr>
        <p:spPr bwMode="white">
          <a:xfrm>
            <a:off x="611560" y="763856"/>
            <a:ext cx="1224136"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algn="ctr" rtl="0" eaLnBrk="1" fontAlgn="base" hangingPunct="1">
              <a:spcBef>
                <a:spcPct val="0"/>
              </a:spcBef>
              <a:spcAft>
                <a:spcPct val="0"/>
              </a:spcAft>
              <a:defRPr lang="en-US" altLang="zh-CN" sz="2700" b="1" kern="1200">
                <a:solidFill>
                  <a:srgbClr val="FFFF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defRPr>
            </a:lvl1pPr>
            <a:lvl2pPr algn="ctr" rtl="0" eaLnBrk="1" fontAlgn="base" hangingPunct="1">
              <a:spcBef>
                <a:spcPct val="0"/>
              </a:spcBef>
              <a:spcAft>
                <a:spcPct val="0"/>
              </a:spcAft>
              <a:defRPr sz="2700">
                <a:solidFill>
                  <a:schemeClr val="bg1"/>
                </a:solidFill>
                <a:latin typeface="Arial" panose="020B0604020202020204" pitchFamily="34" charset="0"/>
              </a:defRPr>
            </a:lvl2pPr>
            <a:lvl3pPr algn="ctr" rtl="0" eaLnBrk="1" fontAlgn="base" hangingPunct="1">
              <a:spcBef>
                <a:spcPct val="0"/>
              </a:spcBef>
              <a:spcAft>
                <a:spcPct val="0"/>
              </a:spcAft>
              <a:defRPr sz="2700">
                <a:solidFill>
                  <a:schemeClr val="bg1"/>
                </a:solidFill>
                <a:latin typeface="Arial" panose="020B0604020202020204" pitchFamily="34" charset="0"/>
              </a:defRPr>
            </a:lvl3pPr>
            <a:lvl4pPr algn="ctr" rtl="0" eaLnBrk="1" fontAlgn="base" hangingPunct="1">
              <a:spcBef>
                <a:spcPct val="0"/>
              </a:spcBef>
              <a:spcAft>
                <a:spcPct val="0"/>
              </a:spcAft>
              <a:defRPr sz="2700">
                <a:solidFill>
                  <a:schemeClr val="bg1"/>
                </a:solidFill>
                <a:latin typeface="Arial" panose="020B0604020202020204" pitchFamily="34" charset="0"/>
              </a:defRPr>
            </a:lvl4pPr>
            <a:lvl5pPr algn="ctr" rtl="0" eaLnBrk="1" fontAlgn="base" hangingPunct="1">
              <a:spcBef>
                <a:spcPct val="0"/>
              </a:spcBef>
              <a:spcAft>
                <a:spcPct val="0"/>
              </a:spcAft>
              <a:defRPr sz="2700">
                <a:solidFill>
                  <a:schemeClr val="bg1"/>
                </a:solidFill>
                <a:latin typeface="Arial" panose="020B0604020202020204" pitchFamily="34" charset="0"/>
              </a:defRPr>
            </a:lvl5pPr>
            <a:lvl6pPr marL="342900" algn="ctr" rtl="0" eaLnBrk="1" fontAlgn="base" hangingPunct="1">
              <a:spcBef>
                <a:spcPct val="0"/>
              </a:spcBef>
              <a:spcAft>
                <a:spcPct val="0"/>
              </a:spcAft>
              <a:defRPr sz="2700">
                <a:solidFill>
                  <a:schemeClr val="bg1"/>
                </a:solidFill>
                <a:latin typeface="Arial" panose="020B0604020202020204" pitchFamily="34" charset="0"/>
              </a:defRPr>
            </a:lvl6pPr>
            <a:lvl7pPr marL="685800" algn="ctr" rtl="0" eaLnBrk="1" fontAlgn="base" hangingPunct="1">
              <a:spcBef>
                <a:spcPct val="0"/>
              </a:spcBef>
              <a:spcAft>
                <a:spcPct val="0"/>
              </a:spcAft>
              <a:defRPr sz="2700">
                <a:solidFill>
                  <a:schemeClr val="bg1"/>
                </a:solidFill>
                <a:latin typeface="Arial" panose="020B0604020202020204" pitchFamily="34" charset="0"/>
              </a:defRPr>
            </a:lvl7pPr>
            <a:lvl8pPr marL="1028700" algn="ctr" rtl="0" eaLnBrk="1" fontAlgn="base" hangingPunct="1">
              <a:spcBef>
                <a:spcPct val="0"/>
              </a:spcBef>
              <a:spcAft>
                <a:spcPct val="0"/>
              </a:spcAft>
              <a:defRPr sz="2700">
                <a:solidFill>
                  <a:schemeClr val="bg1"/>
                </a:solidFill>
                <a:latin typeface="Arial" panose="020B0604020202020204" pitchFamily="34" charset="0"/>
              </a:defRPr>
            </a:lvl8pPr>
            <a:lvl9pPr marL="1371600" algn="ctr" rtl="0" eaLnBrk="1" fontAlgn="base" hangingPunct="1">
              <a:spcBef>
                <a:spcPct val="0"/>
              </a:spcBef>
              <a:spcAft>
                <a:spcPct val="0"/>
              </a:spcAft>
              <a:defRPr sz="2700">
                <a:solidFill>
                  <a:schemeClr val="bg1"/>
                </a:solidFill>
                <a:latin typeface="Arial" panose="020B0604020202020204" pitchFamily="34" charset="0"/>
              </a:defRPr>
            </a:lvl9pPr>
          </a:lstStyle>
          <a:p>
            <a:r>
              <a:rPr lang="zh-CN" altLang="en-US" sz="2800" dirty="0">
                <a:solidFill>
                  <a:srgbClr val="663300"/>
                </a:solidFill>
              </a:rPr>
              <a:t>要点：</a:t>
            </a:r>
          </a:p>
        </p:txBody>
      </p:sp>
      <p:sp>
        <p:nvSpPr>
          <p:cNvPr id="28" name="内容占位符 3"/>
          <p:cNvSpPr>
            <a:spLocks noGrp="1"/>
          </p:cNvSpPr>
          <p:nvPr>
            <p:ph idx="1"/>
          </p:nvPr>
        </p:nvSpPr>
        <p:spPr>
          <a:xfrm>
            <a:off x="1835696" y="794633"/>
            <a:ext cx="5698976" cy="461665"/>
          </a:xfrm>
        </p:spPr>
        <p:txBody>
          <a:bodyPr wrap="square">
            <a:spAutoFit/>
          </a:bodyPr>
          <a:lstStyle/>
          <a:p>
            <a:pPr marL="0" indent="0">
              <a:buNone/>
            </a:pPr>
            <a:r>
              <a:rPr altLang="en-US" dirty="0">
                <a:solidFill>
                  <a:srgbClr val="003300"/>
                </a:solidFill>
              </a:rPr>
              <a:t>网络爬虫的问题引入。</a:t>
            </a:r>
          </a:p>
        </p:txBody>
      </p:sp>
      <p:sp>
        <p:nvSpPr>
          <p:cNvPr id="2" name="AutoShape 4" descr="data:image/jpeg;base64,/9j/4AAQSkZJRgABAQAAAQABAAD/2wBDAAgGBgcGBQgHBwcJCQgKDBQNDAsLDBkSEw8UHRofHh0aHBwgJC4nICIsIxwcKDcpLDAxNDQ0Hyc5PTgyPC4zNDL/2wBDAQkJCQwLDBgNDRgyIRwhMjIyMjIyMjIyMjIyMjIyMjIyMjIyMjIyMjIyMjIyMjIyMjIyMjIyMjIyMjIyMjIyMjL/wAARCAEsAY4DASIAAhEBAxEB/8QAHwAAAQUBAQEBAQEAAAAAAAAAAAECAwQFBgcICQoL/8QAtRAAAgEDAwIEAwUFBAQAAAF9AQIDAAQRBRIhMUEGE1FhByJxFDKBkaEII0KxwRVS0fAkM2JyggkKFhcYGRolJicoKSo0NTY3ODk6Q0RFRkdISUpTVFVWV1hZWmNkZWZnaGlqc3R1dnd4eXqDhIWGh4iJipKTlJWWl5iZmqKjpKWmp6ipqrKztLW2t7i5usLDxMXGx8jJytLT1NXW19jZ2uHi4+Tl5ufo6erx8vP09fb3+Pn6/8QAHwEAAwEBAQEBAQEBAQAAAAAAAAECAwQFBgcICQoL/8QAtREAAgECBAQDBAcFBAQAAQJ3AAECAxEEBSExBhJBUQdhcRMiMoEIFEKRobHBCSMzUvAVYnLRChYkNOEl8RcYGRomJygpKjU2Nzg5OkNERUZHSElKU1RVVldYWVpjZGVmZ2hpanN0dXZ3eHl6goOEhYaHiImKkpOUlZaXmJmaoqOkpaanqKmqsrO0tba3uLm6wsPExcbHyMnK0tPU1dbX2Nna4uPk5ebn6Onq8vP09fb3+Pn6/9oADAMBAAIRAxEAPwDW8r2o8oelXfKo8qgCn5I9KPJHpVzy/al8v2oApeUPSjyvarvl+1J5VAFPyvagxD0q35VHlUAU/K9qPK9queXR5ftQBT8r2o8r2q55ftR5Y9KAKXlUeVVzyxR5ftQBT8uk8r2q55dJ5dAFQxUnlVb8v2o8ugCn5dBjxVvy/ak2e1AFTYKTyqt+X7UmzFAFXy6Ty/arflik8ugCn5ftQYzVsp7Unl0AVPLpPLq35ftTfLoAreXTdgq2Y6QpQBU8vik8ureykKUAVdlJ5dWdntSFPagCrsoMftVnZSbKAKvl0bKs7KTZ7UAVTHSGOrRT2pNmaAKpj4pNlWtlIUoAq7KQpVrZTSntQBW2UhSrOz2pClAFXZRsqzspDH70AVilJsqyUpNntQB2flj0o8selW/LpNntQBV8selJ5Y9KueXSeXQBU2Ck2CrhjpPLoAq+XSeXVvy6bsNAFYxmk8urWz2o8ugCr5dJ5ftVrZSbKAKvl0myrWykKUAVtntSbKs7KNlAFXZSbc1a2UmygCts9Kbsq0UxTSntQBX2e1Js9qs7KQpQBV2UbKsbKNlAFYpSbKsFfUUhSgCuUpuyrOyk247UAVylNKVZK0mygCttzSFKslKaUoAr7KQpVjZSbaAKxWk2VYKUm2gCvspNlWNlIVoAr7KTZ7VY20m2gCttpNlWdlN2UAQbabszVjZSFaAK5X2pCgqxsxTdtAEBSk2VOUzSFaAK5TFIVqxt9qTb60Adzs9qClWSmKTZQBW8uk2YqyUo2cZxQBW2CjZVnZ7U3Zz0oArmP2pNntVnZSGOgCvspNlWNgpNnrQBWKD0o2D0qyUNJtoAr7PakKVOU9qNtAFfy+9JsqfYaTZQBAUpNlTlaTbQBXKYpNlWNtJtoAr7Pak2e1TlBSbaAIClN2+tWNtMdkjGXZVHqSBQBDt9qTZThcWzHi4hP/AxUm3cMrgj1HNAEG2kKVPtpu2gCHbTStT7eaQrQBAUpCuam20baAINlNK1PspCtAEBUUhT0qYoKQqaAINlIUqfbSFaAINtNK1OV9aQrQBAV9qTbU5Sm7aAIdtIV9qm2mk20AQbaNtTbaaVoAhK03ZU+2kxQBAVo21NtpNtAHfbaQpU+2jb7UAQFKTbU22jaKAINvtSban20hWgCDaKNuam2+1JtoAh2UhU1MVpNpoAg20hUVNigjNAEJWm7an2/hTdtAEJWkK1NikxmgCHb7U0r71ORTdtAEO0UhSpttN20ARbcUhWpSKTGaAIdoprhFGXKgep7U2ZLuV2SJ44I+MSY3MfXA6D9aibSreVke5DXLr0MvIH4dKAKs97pC7lmntWOOQAGz+QNZLr4cJ3QyXNqf8AnpbLLGAfyx+ldQkEcQwkaKPQKKcVz2pgcqmqTW7BYNVstRjz9y4YQTfgxwrfkK2re7iuWKDKSjrG3B+o9R7ip7pIzGI2ijkLnaquoI/yKyxoWn2tzF9nik3jJKJIVAyD83oKFZibsamPakK1DZm6GYLtVMiDPmp91h/j/OrRWkMiK4puKmxTStAEW2k21KVpMY7UARFfam7alx7Um2gCEr7UmPWpttNxQBEVFJtqUrzxSEUAQkUm2psU3FAEWBSbal203BoAiK0hWpcUmKAIivtTcVNikK0AQ4FIVqUrSEYoA9C2mm4qUrRigCHAo2+1S7aaRQBHtpu01LtpCuKAIHZI0LOQqjqTVS51BLaLzTFKU/vFDz+HWtLFRmFTnGVJ67TigDEsNct9Tjjktbi2zIWCwyEo7YODj1/KtA3Pl8TwyQ/7WNy/mP61UvfDWmX+z7RYwyFPulCYmA9Mriqlxp+r27qum6ktvAJc+U8f3Y8fdBOQee5oA2kZJV3Rsrj1U5pdtcvHqmpQPEmr+H5d7E/v7N9xxnCnjv0zz74rXTUIMxomoxeY52iG5ZdwbuuV/iHpzQBfK0hFM894xma3dV/vx/Ov6c/pUkc0U/8Aq5Ff2B5H4UANxSbRUpWmkUARbTSEVJikxQBGRmmlalK+1NIxQAwrTSv4VLikoAh20hFSlcUxlbtQAwgYppHSkaORujVDLbziN5DJhVUsT7ClKSirsCle3PlXgVCPPKiOIHoGbJJ/ADP4VBHf2tsuxby3BzlnkkBZz3PWsjU7OSe4W7ncKixncD1GOhP4ZrmTBqd/Ju0uwLQH7ssi4DfQHtXmRzL2r5cPHm8yvZ66nosN5E+XSdJSe6sD/Kni6UnGRXM6Rouo7QupaRG6H/lrbtskT3HY1BOJLO8aP7U7Qq2NzdQPU/1q45haoqdePK316D5NNDsFlVqkyDWXa2VwoBZ85960o4iAMmvRIFxRin7cUFc0AREU0rUuKbigCPFJipSKaVzQBHikxUhGKbigCPbTStS4pCKAIiKTFSkUm3NAEWKbtqUjFNxQBHg+lJipSKQrQBFikxUhXFJigD0LFJjFSYzSFc0ARkUmKeRSUAMxSYp9JigBm3NNIxUmKTFAEWKwNf8AGOi+HQUvLgvcY4t4Ruf8ew/GsXx/42bRg2l6a4+3Mv72Uc+SD0A/2j+leNSl5pGdyzyOcszHJJrkrYpQfLHc+hyzIpYiCrVtIvZdWd1qvxbnmWSKy0eBInBU+e5bcPcDArmD49u1eNv7I0sGJiyGOJkIJGCchufxzWJcG3thm4k2nsi8saypbtnyYogi+rGs4VKk9TrxWCwWH9x2v97PRfDPjqRJrO1F49kIw4IkcvHKW5BOQeh7YFei2WoavNtl1TT7SSyTh75JFRcZ/wBYDnPp8o59cV81s0zc7uPpXR+HvHfiHw5IDbXHn2w4a3lOVYfzFdUJSXxHhV6NJ609D3y21/SriSRLTWApjJUpdAgcHBwWwe3rWsZp41Bltiyf34Du/Q8/zrhND8Q+HfHdpK02mql2qr9oRPllXHQ5HUds49q1odFMBL6PrdxHK7gyLNJxs54AwRnJ7jFanA1bc6aO5gmbaki7v7p4b8jzUhX8KwTJrSzx/wBoW1nNZAlppSOUTtgj7zZ7BfxFOj1nTPOMUV9cWjA4C3EbbDzgY3dM+mQfagDbpCKhEtyEDmJJ42GQ8D8kfQ9fwNCXkDsF8zY392QFD+tAEhWkxUmMUmKAIsUEU8im0ANxVLVLaW6sXhhkKORwRV7FGKTipKzA4axgubbUMaxDNJBjt8yk56kd66ldQ0/YNtxEg7Z+X+dX2UMg3AHB6H0rP1H+y7O1a5v1iiiBA3sMZPpj1rCjhlSXJS6+VypTvrIr3PiPSrRCXv4SR/CrZNcdqOrPrF239nWksztwGCbVH4nrV+TxZ4XW6ENpp0t3NjkRRZrTg8RQhRjRb6JfZU/luor5fUq2VZ6dlZf8EIV4rWJnReIbLwzp0dlqdyZLtF3NGoztB5AzT9P8W3WsfPp2jStb5wJpX2hvoMZNZXibTNC1tnvHuprK5C/MZYmXcB26YP51V0Px1b6VY2+nG3e6KYjjeMBSR2z2r06eHj7FKnHVb3OeVR8/vPRnZvqV7DHvn0wlR1EcmT+oFV7bxZoly237YsMmcFJgVIPpUF5r2sPbkWehN5jDAMkw4/ACuLtvA2talqQub0JbRmTzG2tlic569qVOFJxbqO3aw253Sieow3FvcrugnilHqjg/ypxWsia00fR0FzOkUcgGcgDcTXIax45ur6Y2OkRO7njCck/U1xVKsIuy1Yp14w03fZHWX3iOx02Ux3Z247q2ak07xDperZ+xXJkI9Y2H64xXJaP4FuL+QXeuSmQnkQg/KP8AGu4trGysIljiSKMKMdhUw53rIdNVW7y+4sU0rTlZG+46t/usDSkYrU1I8UlSfhSFaAIyKaV9KkxSYoAjxSEZqQikxQBGVppFSUmKAI8UmKeRSYoA0NU1rXbGYJG1rIS4EQiUlXGMkHdgscf3TXQ2Gs2GpF1t5sSxkLJFINroxGcEHv8ATNV9R8NQXMY+xzNZOGDgIivHn/cbgZ77cZrlrnwu+n2KwSI5EcgkR92YM5ySSq71Yds5HvXSlTmktmLVHoGKaVrh7PVNe02MzTtHPaYYoss2/Pp+8GcenJre0zxVp2oERSMbS53KnkzEclhkbSOGB7HjOKzlRlHbVBc2cUlPIppFZDG1Q1rUE0jRrzUZBlbeJnx6nsPxOK0K57xmFbQGhYArLIqkHuOtRN2i2b4WkqteEHs2j5+urya+u5bq4cvNK5d2Pcmo7y9i060Cou++l+76Rr6/U/pWprmkDS2+0xkfZyeh6qfSuMln8yZ5pW+Z/XsK82jT55XZ91mON+r0FGno3t5JDSCWMkjFnPVjXoHgTwDb+ILdbm/mx5u4wwAkDaBy7Ec9cAAfU1w+kiC81e1huZRBbNIPNlcZCr3NeseEdTey1W2njaBbWVbhIeDgHaSucdsrjAr06cLnxVerLvqzE8R+GLbTYIQdNgjVHa2Jt2JMkgPO0k5PXv71wepWhsbgoMspG5cjBI9CPUV1mpeJdba6jh1eAGMyS3MGyPaoMhOWz/Euc1ieIfLEdqRMZJCW3MWznI6+1S972NIT91K9zLsLy50y/hvrOZ4Z4zkOhwcdx+Ne0R6/qd1p1pqa6aJ7SePjy8Oyt25BBxxg9MH1rxKKKVoy5XKjjd617d8IGF74UuoGZw1tckKQezDPT86cbmFZJq6NKw8V2MhAS9ktJd5QQ3I7j3rRuorXVEBvYGlhKlS1tJ8rA9eV5Gfard54ctZ38ySzt52GcNsAf9etc+3haWzUfYb64gdQQM5UnPUsR1/zzVnMastmWt1i8P30WnkKAQylmODwMknAxxjFUrrUfEthNbx3Vgl7bbmVnRA/mKMckjoeeOOcHirMNrdm3jilU3MqrgzbNhJ9c9qv295DZ2yRTTPLOM5aHn8M8A0ATWURuLNJ44LrTnbOYHYHHPdeRz+FTZvIhysU6/7J2N+R4P5ioRquCMwy7T3KjP6Gp4b62n+5IM+hoAQX0KnbKWhb+7Mu39en61YBRlBxkHoVPBpThl7FT+Iqq1jCGLQ7rdvWFto/EdD+VAFrbEejEfWkKxjvn6mquy8i6PFOvo42N+YyP0FNN6iH9/HLAf8ApouR/wB9DIoAt7lHQKPwzWN4i0WHxBpzWs5bBOQSehHQj0rVRlkXcjKy+qnIopptO6E1c8v0/wAOa14S1F7izjhvIWGGjlGCw+o6Guqt/FVo6hb6wvLN+h3ReYn/AH0uf5V0uKhktoZPvxIT7rWsqznrNXfclQUfhMS41jw9LERLcwYI5yjA/livKvEVrZT6y/8AYUM80b/eCREKW9Rmvam020YcwrRHY2sJzHbxg+uKqjX9k7xQp0+dWZkeEl1FPDtrFqhLXKLgknJ2/wAIJ7kCk1281m2iP9mWsMvu5IYfTtW7gDoMUVzz95tvqVy+7Y8ZntdY1nVPL1VprOEnlypbPtkZx+NehaN4d0zQrLfBErELuLgZLfj3qzq/iHQNJI/tC9t0k7IBuf8AIVhSfE7wsoKBr116ZW34/U1VLBVLXjFsypwp03ozktc8d6heBhbM0KZO1FOMf4mt3TvC80dul1fo+oSsAx3SkYz6AjFctrM3hbU7p7jTtQktJJDlkntyEJ/DOK3/AA14s1HT4FtJoodUtoxhHtph5ij0wcZ/GsPq1WnK9WL9T26mIpVaaVBpW3W34m55WnouH0a6j90EbY/Ig1j6prF7pDJJpc9+yfxQ3EJdR9M5/nXW23iXTroANFdwv/dmtm/mMitJUtblNwjRh7pj+dNxUlZM5Y1ZU3eUb+uxz/hTxR/wkMM0c1s1vdQY3gqQrg9xn+VbUt7FD5nmrIiIQDIUO059KnS0t423Rwop9VGKeQatKysc85KUm0rESSxy7vLdX2ttbac4PpSlacEVMhVC5OTgYyfWimSR4op5GaQigBmKTFOxSYoAZikxUlNK0AegUmMdKWjFAGZcaNaSyM8Ya3d/9Z5OAsn+8v3W+pGar/2TpWkwSy2tk0LMgjMluheRFHTGckBc5AHT0rZIptVzPa4HF3/iPUoNPuns0UxWqZ+1TDzDMB1ztwsZ/wB78qn0TxGwVzq97Escmw25bAbkchiMZ574A9zXQXel2t4/mshjnxjzojtfHoT/ABD2ORXMal4SBSX9z5sUiqGNmBE4KtuDGPhWIPO5SD9a3jKlJcrVhWZ1D3tqlk175yNbKCTIjbhx2GO/tXNa+jXHh99TuVYSsUMMIP3FJ6e7Ecn8qwNQtJ4rd47OWe6kdsuvk7EjdicsU7Y6k471NqXiK6v7O0gubLyo4J18xoXJ3MFOUAwOcYb6VE6DcXbVGtGq6VSM10ZwfjXbJo0TBsgyZBH0rzh0UISVznvXrvjvS4ZNJmnsnEkXEyEdSvqR1B9c1x3gXSLTUPEUFzqYB02zdXlU/wDLVycIn4nk+ymvPpQcW4vc9zMMRGpy1FtYu6D4GuTBaG5ik866Kny0X5gp+vtzWzeWv9nrDBaggW11Kjk87UUvgntyDj8akvfHhv8A4q2UyN5VlC5gjVem4jA6e4A/OsTWfF7AalEsUim5uckMBtAU8D8e4rrU4wVzx1TqVZqL6l7XZRqCW8DQIkdhpqwDLc+YvLH6da5a20htZVls5F+0wq0kKNx54H3lB/vjqB3qzbXjXeklyxMxV0JJ6nkVzWjahcWd4shkcInPDYKnPBHvn+tCa07MJJ6pbx09R9pLdx3SCNmJJEZjb5t5zjBBr1jwrcX/AIXs7rV9MtJL7w+9wYruEKPOjZODInqo5HX/ABriXjN1rH9owKJ725/1UcSfK07nCv7Dkn6ivoLw5o0fh/w5Y6UrBzBEBK399zy5/Ek0tU7PYio4tXWjLGn6haavYRX1hOs1vKMq4/kR2PtVj2ritSsLrwfqsmt6NCZNNnO6+sY+h9XUdm9PXpXX2V5balYwXtnKstvModHXuDQZDp4RPA8LEhXGMismfTHC/cDjGA0fUfga2qSgDgLzw7Pu8yxum+0jkvOx8xiDwNxB2r7BeaSK81K0VjrUMcsa4SOSKIiaR/ZVzgenIPsK72WKOVcSIrj3Gapyaep/1chX2b5h/jQByNn4lHnLG63NkWbCi7Zf15yP1HvXQx6pKqgzQ7lP8cZ3KfyrO1TwpZX8/n3dmXl27PMiY/d7A9+5rm4vC+saUI20nWZZRECPJlc7cYwBjp/ICgD0CG/tp/uSDPoasdRkH8q81Gs6jpMaNrlqJVY43hsSKM4L8DGORxnPtW9Za1BNeNa215Ityih2gnQghT0OfSgDopLK3Z96x+XJ/fiOxvxI6/jTPKu4/wDVzpKP7sy4P/fS/wCFVo9WYFhLGG2nDGMhgD6HHT8qtw31vcf6uQfSgBv2sx/8fFvLF/tAb1/Mf1AqWKWKdd0MiuO+05xUo5GQePUVXls7ec7niXf2kX5WH/AhzQBJikIzUBt7mPmG6LAfwzjdn8Rz/OsnXPEo0G0zc2wa6cHyUSQFXPqehAH0q6dOVWShBXbFKSirs0tQ1C10u1NzeSrHGOBk8sfQetefa14p1TVEeLSYJCrcDHyqB7sev8q5PVvEN1qV4bi5l86YcKSPkj9lHasma/mkP72dyT2zX0OGwVHDrmm7y/BHn1K1SppBWRduPCGvXDtPOImduSTOpP5ZrOn8N6rb53WxbH905rRt9D1y6jEkGlXzoRkHyiM/nTZ7PWdM+a4tb62H950YD866ViKT0b/r7zNwrI5yaCWBtssTof8AaGKhDFSCCQR3FdOmsXBTbNsnQ9pFBqncWtjdHMQ+zyHt/DTlFSXusIzkviRNo/jjWNHZVMy3kA/5ZXQ38ezdRXqPhr4gaJrhW3cfYLw8CGYja5/2W7/Q4NeH3NpLbN844/vDpVUnmvKxGHg91ZnXTqM+qSMHB4NJXjXgn4ly6a8ena5I89kSFS5Y7nh+vqv6ivZUZZI1kjZXRgGVlOQR6g15M4ODszpTuNIpCMU+kxUDGUlOIpKAGkU0in0UAR0lPI5puKAO+pKcabQAhppp9NIxQA2mTSLDC8r/AHUUsfwqQiszXWJ04W6/euJViH0J5oArWGlwXll9pvYt1xO5lWQEq8eem1hyKw9e0E293aTxTF3a4D7hEoldgMDLcBjzwSM8da7ZVEahFHCjA/CsnX4JZks2hRneOcHCjtVKTWgWOTm0zSrS2+zR6dNd3VxO5uEmASeBH5do1H3xkdBnvXM674esvBHguW4bfLcSzN9lJO3Mkg2gsuMjZH+rGvWbyOC8TyrqKOWEfMQ4ztxzkeh9xXP+IbIa1I8T29tc20CeT5E4I3McMxVxypGQM4PSnJ87v1NIza91/CfMzBxho2IdTuB75rX1h/tUSa1CCIrr5bhAMiKcDDAjtn7wPvXY6x8OoBI5sriS1lY/u7S6UfMf7qSZ2t+lY1t4P1+z1D7DGUSadCzwTcBkB+8wPGM9D19KyVKfVHY5wesWYWnhxo73UZxHHcLGwHYsD/hUUOhz3M7M48i1aXCSbcmQ+iL1ZucYrrF8PNHoOoWsuoafbNFK0ggTkzyBOiNnBAGemeeK6f4XfYDY3N01tGdQicIJ25YIR0Hp0PStZRaVmjj5rTbvuZZ8Eatb6GLlIGtpbdRJbwKQXVByQzD/AJaE/N6AjFdt4V8YnXNIVpW/0yDCTgcbj2f8f55rZlvYxHnPOa8w1rHhPxbHrVsp/s68YrcRr0Unlh/7MPoaS1VjN73PUTqqsCrgMpGCD3rC066Xw5qUkKH/AIld2+5V7QyHv/unv74PeoXuo2UPG4KsAQw6EHoap3NxHLC0UuGRhgg1IHfJeq/Q1OJA3evPbXWmtolSRj8nCsT94djVoeKkT+L9aAO63Cmkj1riB4vToG/Wrdv4mSQj5v1oA6yopbeKb78asex7j8aoW2qJKBgitCOUOOtAGVqGgWl+irPHHMFyVEoyQe+GHIrIuPDcEGmSWVpG+nRvyZLTGc+u7r+JrrjzTelAHn40zVNKhgj0tLd7ZMtKLcBJJGzwPmyOe5zmqp8Tyweb/a+mpE8Um0lZNrY9VyPmHPXIz2FeiS2sMp3FAG/vLwaqTacxHyssgByFkHf6/wD1qAOZ0nxHaagC9lesg3lFW44L/Tv+B5rdXU5o8faICB/eXkfp/hWBdeEoHnjaSW5giimaeOKPCqrt1O4DnqfzqzBbCxjEdvKxGc/M5ck/U5NAG+NStfs0lxv/AHcalmPpivDvE2uza1qk0zEhCcBfQdh/nvXc+LZriw0OW42mMXDCH03dzx+FeU5JPJ5r28tpqNN1Or0+RyV3eXL2I5ZSpWNBmRztUCur8CaZ53ia3tZIMTgNM0sihgoXnGO2ciuW0qVDq7zSFR5YIQE/xHj/ABrqdKu9Sgu7u50nat2tq2926rHkFiPccVliqzd0i6cElc9jae6iYCe3Dk8hoHyT77Tg/lmlivIJn8pZQJG48t/lb8j1rF06xn0bTo9RuBa3Vx5Qa6mVWMhB5JWQk59cYAPtWtqb2xtDFcIZRMCkcaLuZiR1Uew5zxivKt2N7nHalpXhDxLeyWlrcxWmq72TMKbSXGc5Toeh96871vQ77QL37LfxgE8pIvKSD1BrZ0rwdrl7e3U2m6iYpbQhRJJKRIxYZwCM8496i1K11yXR7WbVNae4glkfy7ec5kG3ILc9BnjrXpYOtUU1BapmFWMWr7HLtkqV+8v901k3UGwkoOPT0rWkKox+cEDofWoWCSvGHzGjf8tGUnj1x3H0r0q7jy+8zCEXe8TKsrK51G9hs7SFpbiZgiIvUmvo7wpoD+G/Dtvpst01xImWdicqpPVV/wBkVg/D3RvDNiJJ9K1GPUNQddskjja6DuFQ8iu6xXgVqnM7LY7YqyG4ptPpCKxKG00inUUAR4op5FNIoAbSYp1JQB3Z7U2nGkoASgjNFFAHn+v6t4g0+7ke+mksLR38u2e3CspOeN5wTgjHpyaVfENw15YW2oDzHsmE1xMiNuIwTkoQMcDtmu+ZQ6MjKGUjBUjIP4VxeueDdOvLm3toESCJ5nuZEYM6O/Gfl3DGe+DQgOrtbuC+tIrq2kEkMqh1YdwenHUVLxkZ6V5cui6/aanJe28cdifsxiMkbKixYJO4KqkyDGDt4OeM12FvrEL6VFdm8WSEIN1w48sMRwSQenPagZLr+oQ2H2eAnL3D8gf3F+ZvzwB+NWba28u1jEpzIRuf/ePJ/UmuDudTTxD4+tYbeUS21tCp3KeDzuP8gK7RpZWyfWqasJFiW3t5YmilRHjbhkcZB+orDu9AtyoFq0WxfuwXUfmxD6Z+ZPwP4VcdpT61Cyze9EZOOw2cxqenLbWCwW9qtjI+FdW+ZLjnp5+MjjouFrhfCbzaZ4nvbMzNCsYfzIgobzNh6ex5zkV6zdGUWo68GvJNc36d47Fwvy/aMN+Y2n9a0lVc1qTY6mTW4p7cyROSA2OQQQfQg1g6pqNvfWslncuoWUY5PIPYj6Vk6tLcNGftbTIucZhc7D7+orleYbgSbVK8+VI/Kj3JHU1KiugHV6VrE1ramwmOHtiUGT2qSXWHbndXNJcmRDKz75IiEdgMZU/dOP0/Kpo3EybkbK5xxSmmmCOgj1I3VjNAc+dGPMjPqB1FZRvZT/EfzpluHinjlUcoc9KclsJGygOwnK/TtU9BireS7vvGtOyvpQw5NQQaazEcVt2GjnI+X9KQG5pN9J8oJNdlY3Dsoz3rn9M0naAcV1FpabAKAL0bFgKkpFTFPIFAEdFOIptACUmMdqdSUAcB8Vg3/CO2rAcC4wfxFePV7r8RLFrzwbdFFLNAyy8egOD/ADrxa205pl864dYrdTyznAz6Z7/QV7WDrQjQSb7nLVi+cx7P7Q32hYdhBxvVx1rqfh/quzxdb2l38q3CvaMT1w4wM/jjmsDUv7PN/wD6LcMgSPCt5O3JHU9ag02zvtV1aNLRtk0JDmbHCAHIYmuOrH3mjWD0Pd7CXzvAT7srcW0ElpKQcfPHlDn8hWrqkFxBEl7b4la0Rw0eMF4yAGA9xgEfTHeuV0O9lu5te02VFSe9t/tyIp4Mm0CXb7bsEfWtvxPbQ6/oSWzT+TBLbteCYE/LtUEdO3zc/SuRLWzLb0K3gWWJ9Nu7wN8lxfSFHxwVXCjn8KoaLpul6odUfU7WGa3spZY98o4UebI5OfYYrmPh1r/9g67Jpd7II7O5YAsx+WOQdG+hHH5Us/iWxs9I+w3gljW+1Kaa7MaHd5G/IUeu7j6CtvZ1E3y/gTdaXOq0HwVoNxCmqT6WgactJDC5JEcZ+6CCeTjn8ar6YIV8R3nh7UAcnMltuAKkdSADkYxz09a6DSvFOj6uFXT9UtZmPAgkPlyD2waxPHKvY3mk66iOj2s4WXjqpP8A+uspSm3adykl0JdU8EW94RIsURlX7ksWYpF/z9RVBLvxL4cdRI739pnHl3Yw2PaUZH5134KuoZSCjDII7ijpUXKMbSPEFjrOY4i0N0oy9tLw4HqP7w9xWrWPqvhqz1EiVFEFyh3RyIMYb146fUVj2niPUbDUG0/V0jVgMq8uVJHruGQV/wBrH1xQB15FNxVf7cqf8fEMsA/vEbk/76XirIIZQykEHkEd6QCUhFONJQAwjFJTyMU3BoA7o9KbSk5pKBgaSignFAxGOBUDpuPI57VNnNNoAoT2jyRuscnlSEfK+3dtPrjvXM6lpSktJrNl50oIaG8WV/KjYdDgcx/XB+tdseQG/OoLqUQWc8x6RxO35AmrhNxYrHi3hjUbn/hKdUu42M7PI0JlEbONvd93OMAZGc5r1Cw1fTL+ZLaKbFw+QkcgwZMDkrjg+vFcZ8N9E/tHwhdT+aY2uLhlZHXfFMByQ69+T1BBFXLzRotI1eO7m0+UCUeWyqrSxO2e0m4Fc9AG4HvW8VTqKz3J1R3RtVB6U1rZcdKxvDlvrtparFexxpEXJCS3HmNEnZQQOT7k/hXQnmueceV2TuMzLq1BtWAHevIPibYmzl06/Axh2jJ/8eH8jXuJjDwstcJ8TdEa/wDBtwYlBlt5EnH0HB/Q1KYHIXujtLBFIo+V0Dj6EZ/rWBN4ZbcXUNG55LJxn6jvXpvh2MXnhHSJZV+f7Iitn24/kBU0unRnsKewHjzaFPbtMXhd1lUh3h5z6Ep6jAPFU49MlgikuI40kCglpgxYJ7CMc59j+dewy2Ma9FGazLnQ7e4k80oY5R0ljO1vz/xrSNTSzFbqcJZ6feKq3FzJHFaqu478BiPVj0H0FaNsLXyg6Q3bxdfMW3Yr9fpWzqOi3NzZNaTg3UDEESRYWVSOQcH5W/SqdzDq1xE11a3iST2ilmigjZJnH90xscfjj6VpGnGYrl+wtYLiFJrd1kjbkMpyDXQWVkoxla5KPVBoljE8FxYy7nDS2kMDKIwT8xLk8Ee459K7Kx1axlmijzNCZjiI3EDRiQ+ilhyfapnQlHVLQaaNy1t1UDFaKLgdKghTaBnNWRWAwxRS0lOwBTcU6kIosA3FQXl3BY2r3NzII4k6sf0AHcn0qWaVLeF5ZWCogySa537PN4jvY55R5djExCrk5PHbtn37dKEgKs9tP4rhaS78y10tckRZwWx3Pqf0Hua8ruTdzS3eh3D7ihMtrlQDkfMFHsVz+OK9w1hltdFmSMBV2iNQOwPH8q4vxr4TkuNLtNT0xG/tGyRSyoOZFHPHqQf0rrws4p8suu3qZVFdXR47Hot3r2oW1jYxGS5mfaqjt6k+wHWvTb3T7HwJ4dJkw84Ubs8NNIBj8q6jwnHofg3Tb/X7xVj1Kcfvozgi3JAZol+hIz7kCvKvFWs3Xi7TdU1G4XBhvIniiH/LOMh1x/In3rScvaS5orQUfdVmZuleJ76y1231vmS4+0AiMHgrjBUexBxXp+q65ZHT1s7WTzIZ45UhGcGKOUAlG9CpBGPTFeQaXta5sxnGCTg+uf8A61b+oXbKkEUcQleeURqjdMmnGEPax59hNvldi7rMNlaQwzFBJIYFEqk/dQ8Kwx6AAVzd99nM4+0PK52jYxOflrV1bVv+KhubTcv2GP8A0aQAclQApx9CMj6VYW1jbw3NcT2iz/YJhBOwPIV8lT+h/OuuFWMZRj0f/DmLTs31OVZ7TbhIju9SM4q6fEeq/YWsPtkz2jAAwyNuX8M9PwqU6dpt1za3TQN/cmHH51UuNGvbdd3leZH/AH4/mH6V1yocy1VzONVX3sd1ovxXW2tobbVNLJEahPtFrJhiBxkqep/GvVLa4ae2inUNtkQOEmXY4B5wfevG/APhb7ZcjV76LNtA37lGHEjjv9B/OvVhd85J5rwsXGnGfLA7qbbV2afmqB86snuen51V1HTLTV7UQ3Sb1BzHIhw0Z9VPamx3YPepN0Tg8YJ4JU4rlLMXT7a40pRaS3P2jTA+0S7dpQ+h/wBn1xxn06V0E00VtCZZpY4olHLOwUD86AsXklML5e3BB6Y96wDrOj6wsr7pfItJCvn7A0YI/ixzwPUjFaQg562C5pWes6fqE5htLjzHC7x8pAZc4ypPBGe4q7iufvNDluZBe2lwqzNA0aT22IyVbBzjlT06giqFx/bFnI9wszwi3izDayOzLcSZ5yW9s4G7rWnsYy+F/eK519JisZvEccMkS3VnPb+cMxKxBdh3O0dAPrV221fT7y3E8N5CY9xXLOFww6jnvWUqU46tBdHoVJRRUFhTaOtITQAE0lFFACg4qC9tlvLKe1Z2VJomjLL1AYEZH51NRnjaeRQBjeGNAi8MaFFpcU7TpGzP5jqFJyc8gVsowOUPQ9qa3H0qJnxQA9uGx+VMLqo96Y0h2jPWq0jE5pMaRJLcY6GszUZFubKeF/uuhBFSuHY002h6tyOhxQkDZzvhxXt/D9taNw0AKfgOn6VfZHNWdP0iW1EgkdG3NlQPSrf2T1BpsnoYxhPpTPs5Y4Arb+yAfSnLa46CgRlRWAHzEZpZ9FtrwL58IZl+644Zfow5FbYgC4HpUgQDtTTad0ByOo+HLm4tPs8jHULYOJFSV/LnRgcgrIBg4/2h+Ncrr04fUIIrm71SGa1mRwNQZIi645MOF2lx0yc+1esED0qG5s7a9g8m5hjmj/uuucfT0rppYjlfvK5Ljc86XXLizv7e5sF1KK1kjLGzvWMktyB/GAx/dKO7sce1bGh+M4J4ri41G7DoHGWtrZvIth2Bk6t/vEAVr3WizrbTQW8y3VrNGY5LS9JbKnqFkHzL+ORWfbeDbS7ghGom7eGNPLW0naM7VHQeYgDMvoCa1dSjOPvf8EVnc6kEOgZSCpGQQcgiiqF3Nf2ckK2lhFcWgAVlSTZIn0B4IxTdY17TdAtBc6lcrAjHCr1Zz6KByTXKoNtKOtyjQorm4/HOknY13DqGnxSHCT3lo8cZ/wCBEYH41qanfLFYBoGDvN8sRU5Bz3FE6c4fErCvcpXZfWb4WcZItYjmVx3/AM9vzrZjiSGJY41CoowoHaodOsxZWaxfxn5nPqx/zirVQBBNbxXCbJow6ghgD61XvIbySzlWwKLfSKy25kzsU93JxwFBz7nArRQZbBOODz6Ck1B/3S2EZwJVDzEdVj7L9W7/AI0mNHl2peEryTRY47cm8tYwytbniSYE5Mqt/fLZYDuK4e10uW1mvrNwZLa7haJJCpBWRSGVXHVW4IwfWvoAoMcACsrVfDlhqx3zI0U+MCeE7X/Hsw9iDW9OvZcrJlBPU+drKJUvQzLskjDHYe3ati3aOO7jv5wDFZI0oU/xP0UfnW/438NtoJiune3lM7mNZY1KMwAz8y9M9OQfwrl9QW+0+RVaKRYCo+ZozsZsc84wa6otVai7GTXJEwlgubiVpWXmRixY9yTnNdT4fi+0qthLdNDDfobWQqRgyKN0W7PYnj86xvtFq6kSWvzEdY3Kj8qdaTuGlijzlgrIR1DpyD/MfjXViKa9naPQzpyfNqio4MeQ64ZeCD2PpVuzklMiRxSSBpGC4DHkmna4VlvzcoAEugJgB6t1H55q34btd98t9LxFbsGX/aft+ArCpXaimmaKCbsz1WxlFtp1vDwNiAY6YpzXIPcVyj6sSc7v1pg1j1avKvc6Dq/tIB4apo77HU1yA1XPehtT3JgSMhP8S9RQB10erWmo3M+nLJKXjUGRo/urn+Enpn2qb7DH9nSA2tldQIu1EeIIyj0yOCPyrgbW4lsGdrSUBXYu6rgbie5B7/Qikt9d1a3uoj9rz8+6YSDqvoqn19q6Ir+VknVyDU9Iit/slzKsjSMbk3C/JtPQRrnaMdOtWG8T6jBbKlxpSySyM2zL+WrRKMs7A5wB+tZlt4zkjW3Go28cC3JIAEmSi+rg9OOtadtqOj3+RbXCIzjpE23cP908EfhWnOvtxv5h6Fmzm0TW4o/IkjSWQblSNsZPfaCMN+ApB4XtYZUb7Ja3MaIUSOUFQuTknHIyT34rPn0KJowIWBKAiF1bY0RPdQcrn8qq3X9o6X9nh0q5ltrdYtricb2Zx3yx24+lONpaU529Q9T26kNBNNJriLA0lFFAwopKKBBTTSk5ppoC4BiPcU0oDyD+FL16DNA+8DQC31IzHk8/nTGiqyVxTKSLloRJCASfQZp8cSlCD2p2cA0qAliCOCMUzNjGiAQE+uKaV3DB6jpUzfcHpwaiPU0DIig4zS4Cj3pzYwP71DDaBn7x5+lAhlIaWkNADTSUppKaAKSlopgV7s3Qt2NkITOPuibO0+3HSuH8TWp1TUNMvrkDS9VsJN0H2weZaTc5xvHA/HBr0DFMkjSWNo5UV42GGVhkH8K1o1fZyvYTV0eba2PFUjXN5qsEC6EYd97B5wuIpFH/ADzUYZSfrRZ+Io7HQrPV49JZNLsowBbicM0cbE7WyfvHnOK62fQhZJJLpVy1muCXt3HmW7juCh6f8BIrmpdI0aOZJNf0eQRggxzgsbcDsGVT8uPcV1qrTqJRa0Xbt6X387sizWp3FjewajYwXluxaGdA6EjBIPtU+9fUVwnjPVr5NEgtNCt/Mt7siJruAFlt1zjgJz+Nc/oWqx+FtQ1Kzshc6mYQrXt1cMEWJu+M8nntWKwrlTc0/l5efYd9T1Oe6jjcRuf3aqJp8ddmcKn1ZsD6CnqsgZ5J+Z5G3SH39B7AYH4VxXhfUjqF1K9xNuuNy3Tx55ycqmfZR+pzXXzzjfkdGGa5ZKzsUTkimkg1UNximG596kZ558WJfMu9Its5Ch5CPXJA/pXX6TIs3hmzkkjXbcKZijDIG4kjj6Yrzv4j3RuPE8UanmK3UDHqSTXoIItdNs7YdIYEjx9FAqnshGFq2haNcktLp1vuP8SLsP6VyF1oOl206TQJLG0bbgFk44+tdjfTE5rl78kk1SrVFsw5V2OVvrVGl+yh9oglIRv9huVq55628CQxDaijAFQ6oCrQzY+8hQ/VTkfof0qGQkt/hRJtpAiVrgnvTPPPrUVFZjJhcsO9O+1N3NV6KALIum9ad9tYjDYI9DVQ0lAFxpFkiKK7x5GPlOf0NAkug8bNOXEKEQbR/q2IxnBP9aqgc5p4JFXGpJCsbVt4mvbSK3ijGY4VPmlm3ySewBwevNaUPj5YsJcQPuYbgIju/MVypJYYdcj3pmMHcjlD05Abj8apTi90FmfWNNozRWQwpKKKACkJzQTTTQAE0lFFACq5Rgw6ilYKTlOnp6UyjpzQA4HKkd6SkD4OcAmjgjj8aCr3DOKOmDSbtqlcfjTc89aAsSsf3YFRBWboM0hcjuaQyOerGgkftSLmT5m7KP61EzFmLE5JopKACmnrSmkoAQ0lFFNAFFFJmmAtFJRQAydVlhaIkgONpIqrKvy7QOOmKtkU14xQI5efQIkla406WTT7g8loPuN/vIeDXBeKYpBrcNtPb2wv5QDPPbZHmp1G5ex4969faMAFjwByfpXB+G7Ia74lm8QSglUd/L9OPlH5Dj6g1rGrK1mKxoaDp+mQQvcadIk8kwHnTK2SxHGP9kD0rl7S41PxTq2pJfardadDp7FVsrX5ZGA7+prv7zw5ZXM32iMPa3fa4tm2N+PZvxBrE1Lw88x8zVdOXUgnS9sW8m5QepUEbvw/Kt6E4Jt31f3r9P1E0c7Y6tqVvfwR6VfS63Ys22eC4AW5t+euDgkfhXbsrjqDXFXfhS3GlXt34Qu559YYgSGeT9+qfxKN2CDWVdXUem2VqdBfX117eomguUdkb+9uDcflWtTDRrO9N/h+dvzEpW3KmvL9u+IT2/X9/FDj6YzXpN3G7SHivMdJv438eDUr1H2C5aaVYYy5XAPQDnANeuWtzY6tALqwuI7iFuN6nv6EdjXBKErXtoWjnbi0ZweKx7vTWOTtrvHs1Paqz6arH7vA61mM8r1rTmi0mSQryjq49h90/wA6yILcyWqPj2P4V6f4h0kXOlXkSL8xhbbj1xkfyrhvDUK3umzADlHB/Bh/iDVfZEYjwsueKiII7V01zppBPy1my2RH8NSMy+fSirjWzDtQLY46UAU+fSirn2Y+lMNsfSgCBasRpmlS3Ydqtw2544oAh8jI6VG1uR2rZisy2OKsf2ax7UAfQtJSmkoAKQmlppNABTaKKACkoooAKQnNBNJQAUlFFACEnPWkJoppoAKKKSgAoooNADTSGlptABRRSGgAooopgFB4oJxTaYBTjyv0ptKp5oEzP1qVotIufLQvK6FEUdyRiqvhjTE0vQLW3VQMIM4/z35P41oX1mLyIRlyhByCKmXEaKi9FAAp30EKQKBxSDJ5PSmk4HWml1C5Vv8AR7DUCHnhxOv3Z4mKSL9GHNZz/wBt6YpIdNVtgDxJiOdR9fut+hrVeU+tVLy42Wsx9EP8q0VRrR6oVjyfwjpWu2+vy3Fk9paXbQyFDdjcpDMAQAP4v8Ke7ap4MuxZ2Wp2jXWqXGbm8KjyYGzyuOgPPpXY6XY2t9ZyC8gSRcjbngqfUEcg/SsPUvBF1b3U17ol6peb/W294okSQe+Rgn3PPvXXhKtOKcJ7ea3+YST6Fm58X3/hvUrew1WaDWftIzFJZKFkBzj5l6VsXXjGwttct9GSGee6mXLiNQfKPo1cVoehxaXNdTPcJBr8gIgW6h8uOMnumOD7Yqjqdjq/hDT4LmGVTqV9IRdX33hH6AE9M+vtWkqFCUuVb/dd9/RfiJSZ6pJtY8jg9a8x8Hxi18Qapp5/hDKB/uvx+hqS38T6xpV5ZQXc82oLM4SVXRTtz0ZHTgj61Na201v8Trhkik8mUMSwU7RuXPXp1FefVoypb9Sk7m5c2at2rKn0/P8ADW1a6tp2pzzQWl3HLLCSHVeo/wARUr2wPasZRcXZoo5N9P8AakGngdq6g2RIzjA7ZqMWYB6UgOd/s/8A2aadNz2rphae1L9kHpQBzI032qxDp3T5a3xajPSp4rUccUAZttp+McVoR6eCv3a0IrcDHFXEhAHSgDuqKKQnNACUhoJpKACiikoAKKKQmgBKSlpKACkNKelNoAQmkozRQAUlFFABTTTj0ptACGkoooAKSlpKACiiigBDSUUUwCkoopgKfmX3FRgFnCjvT8HrjgUqELKr0ITGPxwOlV3PbmrTLmqsg64q27CKzuBnJ/AVn6lJ/wAS6cgHpitFoiSAByazNbxHZqg6FwPrU3Ar6WpWyU9NxzirZzSW0f8AoELY5YZ/OnqpJC+tO4Fa5toLuExXMKTRnqrrkVjy6NcW0bJp9wGtz1s7z95ER6A9V/WugKU0qelXGbjogscjZpo2lXm640hdLuW434zE3+6w4/PFSeMbi+h8MXMumBndhhmj5KoepGK6Z4Y5EKSxLIrdVYZBH0rJfRGtmL6RctZ56wEb4W/4Cen4VUakXNSl077Bqc94ItNK03w79tW6gLuu+4kJGUx/D7YqDQ/E99rGtXtygjj0SAZJkXkAdMH1NWNQ0LSJJi2u6O1mzdbqyY+S/wBcdPxFQ+IdCu30W103wxbRtpsrjzpIpAST6n1Fddqc5Ny3l1ey+ZN2jY0LxBZ+JBO1qkw8ltrb1wD9DWz5GO1eZa7oeqeC7KyWHWbj7HPJiUQ/JsP9a7jRfDk9iUuU16/uY5AH2ykMrA/WsK+HpxXPCWj23GpPZmp5IpPLq4Ux2ppjzXEWVPLGamjjwOlSiL2qRU6cUAOjTGKsKoNRovTip1HFAHWk0mcUU2gAoopKACiignFACE0lFJQAUUUhoADTSaWm0AFFFBoASiiigBDTSaWm9aACiiigBKKKKACkNLTaACkpaSgAoooqgHIeSpPDCmdDijNL98c9aAHleMdjVdkwcEVOjcbT1FNYfMc0ySHbjLDr2qFrdJgUkRXHowBq03YfjSxryT9aQFAwqECj5VHAA6CoxDtOSO1XGTCevNMC4ppjKvk+1MMWT0q/j1FN8sCmxIotDx0pPI9qusuT7UmyoKRU8njBHHoaypvDcAlNxp00mnXB5LQfcc/7SdDW/tFLgU4ylHYVjjdXsZ7+y/s7xDpzXNs7DZd2HO09iynlfwyK2tK0w6XpcFkZ2nWEbUdxg7ewNa+2mstXKq5R5egW1uUmjzTDGferhSm7PashlcJxTglTbRSheaAGKmKeBxTttFAHS5ooooAKSiigApuaU0hoASiiigAptKaaaAA0lFFABSUUUAFIaWm0AIaSiigAoNFJQAUUUUAITSUUGgBKKKKACkJpabQAUhNBpKAFDetSK24jIzjtUVGecincVh7kFiQCKcvEfTnmmBg3DcH1o2sO4qt9hDmIZRge5qLHPSnjIo2jFFgGYphGKl2kCmlCR0pOw0RUUrADvk0lSMQ0hpTSGgBKQ0tHagBhFNxT6aaAExRS0GgBKQilooA6OkoooAKQmlptABSUppKACkJpabQAU00ppKACiig0AJRRRQAhpKKQ0AJRRRQAGkoooAKQ0tI1ACUlKaSgAoooPSgBppCaWkNACUUUUABpKKKAClDFelJSHrQA8SDvxS7lPGaiNNquZiaJN204B4+tMZix5NJRUjEooooAQ9aQ0p60hoASikpe1ADaQ0tIaAEooFFACUUGigD/2Q=="/>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23908" name="Picture 4" descr="https://img-blog.csdn.net/20160903204855156?watermark/2/text/aHR0cDovL2Jsb2cuY3Nkbi5uZXQv/font/5a6L5L2T/fontsize/400/fill/I0JBQkFCMA==/dissolve/70/gravity/Cent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0542" y="1317853"/>
            <a:ext cx="5701090" cy="35076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6015581"/>
      </p:ext>
    </p:extLst>
  </p:cSld>
  <p:clrMapOvr>
    <a:masterClrMapping/>
  </p:clrMapOvr>
  <p:transition spd="slow">
    <p:wipe dir="d"/>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标题 1"/>
          <p:cNvSpPr>
            <a:spLocks noGrp="1"/>
          </p:cNvSpPr>
          <p:nvPr>
            <p:ph type="title"/>
          </p:nvPr>
        </p:nvSpPr>
        <p:spPr/>
        <p:txBody>
          <a:bodyPr/>
          <a:lstStyle/>
          <a:p>
            <a:r>
              <a:rPr altLang="en-US" sz="3000" dirty="0" err="1"/>
              <a:t>标签对象的常用属性</a:t>
            </a:r>
            <a:endParaRPr altLang="en-US" sz="3000" dirty="0"/>
          </a:p>
        </p:txBody>
      </p:sp>
      <p:sp>
        <p:nvSpPr>
          <p:cNvPr id="61443" name="内容占位符 2"/>
          <p:cNvSpPr>
            <a:spLocks noGrp="1"/>
          </p:cNvSpPr>
          <p:nvPr>
            <p:ph idx="1"/>
          </p:nvPr>
        </p:nvSpPr>
        <p:spPr>
          <a:xfrm>
            <a:off x="457200" y="807244"/>
            <a:ext cx="8229600" cy="2431435"/>
          </a:xfrm>
        </p:spPr>
        <p:txBody>
          <a:bodyPr>
            <a:spAutoFit/>
          </a:bodyPr>
          <a:lstStyle/>
          <a:p>
            <a:pPr marL="0" indent="536575">
              <a:buClr>
                <a:srgbClr val="0070C0"/>
              </a:buClr>
              <a:buNone/>
            </a:pPr>
            <a:r>
              <a:rPr lang="zh-CN" altLang="en-US" sz="2000" dirty="0">
                <a:solidFill>
                  <a:srgbClr val="003300"/>
                </a:solidFill>
              </a:rPr>
              <a:t>由于</a:t>
            </a:r>
            <a:r>
              <a:rPr lang="en-US" altLang="en-US" sz="2000" dirty="0">
                <a:solidFill>
                  <a:srgbClr val="003300"/>
                </a:solidFill>
              </a:rPr>
              <a:t>HTML </a:t>
            </a:r>
            <a:r>
              <a:rPr lang="zh-CN" altLang="en-US" sz="2000" dirty="0">
                <a:solidFill>
                  <a:srgbClr val="003300"/>
                </a:solidFill>
              </a:rPr>
              <a:t>语法可以在标签中嵌套其他标签，所以，</a:t>
            </a:r>
            <a:r>
              <a:rPr lang="en-US" altLang="en-US" sz="2000" dirty="0">
                <a:solidFill>
                  <a:srgbClr val="003300"/>
                </a:solidFill>
              </a:rPr>
              <a:t>string </a:t>
            </a:r>
            <a:r>
              <a:rPr lang="zh-CN" altLang="en-US" sz="2000" dirty="0">
                <a:solidFill>
                  <a:srgbClr val="003300"/>
                </a:solidFill>
              </a:rPr>
              <a:t>属性的返回值遵循如下原则：</a:t>
            </a:r>
            <a:endParaRPr lang="en-US" altLang="en-US" sz="2000" dirty="0">
              <a:solidFill>
                <a:srgbClr val="003300"/>
              </a:solidFill>
            </a:endParaRPr>
          </a:p>
          <a:p>
            <a:pPr marL="800100" lvl="1" indent="-457200">
              <a:buFont typeface="+mj-lt"/>
              <a:buAutoNum type="arabicPeriod"/>
            </a:pPr>
            <a:r>
              <a:rPr altLang="en-US" sz="2000" dirty="0">
                <a:solidFill>
                  <a:srgbClr val="663300"/>
                </a:solidFill>
              </a:rPr>
              <a:t>如果标签内部没有其他标签，</a:t>
            </a:r>
            <a:r>
              <a:rPr lang="en-US" sz="2000" dirty="0">
                <a:solidFill>
                  <a:srgbClr val="663300"/>
                </a:solidFill>
              </a:rPr>
              <a:t>string </a:t>
            </a:r>
            <a:r>
              <a:rPr altLang="en-US" sz="2000" dirty="0">
                <a:solidFill>
                  <a:srgbClr val="663300"/>
                </a:solidFill>
              </a:rPr>
              <a:t>属性返回其中的内容；</a:t>
            </a:r>
            <a:endParaRPr lang="en-US" sz="2000" dirty="0">
              <a:solidFill>
                <a:srgbClr val="663300"/>
              </a:solidFill>
            </a:endParaRPr>
          </a:p>
          <a:p>
            <a:pPr marL="800100" lvl="1" indent="-457200">
              <a:buFont typeface="+mj-lt"/>
              <a:buAutoNum type="arabicPeriod"/>
            </a:pPr>
            <a:r>
              <a:rPr altLang="en-US" sz="2000" dirty="0">
                <a:solidFill>
                  <a:srgbClr val="663300"/>
                </a:solidFill>
              </a:rPr>
              <a:t>如果标签内部有其他标签，但只有一个标签，</a:t>
            </a:r>
            <a:r>
              <a:rPr lang="en-US" sz="2000" dirty="0">
                <a:solidFill>
                  <a:srgbClr val="663300"/>
                </a:solidFill>
              </a:rPr>
              <a:t>string </a:t>
            </a:r>
            <a:r>
              <a:rPr altLang="en-US" sz="2000" dirty="0">
                <a:solidFill>
                  <a:srgbClr val="663300"/>
                </a:solidFill>
              </a:rPr>
              <a:t>属性返回最里面标签的内容；</a:t>
            </a:r>
            <a:endParaRPr lang="en-US" sz="2000" dirty="0">
              <a:solidFill>
                <a:srgbClr val="663300"/>
              </a:solidFill>
            </a:endParaRPr>
          </a:p>
          <a:p>
            <a:pPr marL="800100" lvl="1" indent="-457200">
              <a:buFont typeface="+mj-lt"/>
              <a:buAutoNum type="arabicPeriod"/>
            </a:pPr>
            <a:r>
              <a:rPr altLang="en-US" sz="2000" dirty="0">
                <a:solidFill>
                  <a:srgbClr val="663300"/>
                </a:solidFill>
              </a:rPr>
              <a:t> 如果标签内部有超过</a:t>
            </a:r>
            <a:r>
              <a:rPr lang="en-US" sz="2000" dirty="0">
                <a:solidFill>
                  <a:srgbClr val="663300"/>
                </a:solidFill>
              </a:rPr>
              <a:t>1 </a:t>
            </a:r>
            <a:r>
              <a:rPr altLang="en-US" sz="2000" dirty="0">
                <a:solidFill>
                  <a:srgbClr val="663300"/>
                </a:solidFill>
              </a:rPr>
              <a:t>层嵌套的标签，</a:t>
            </a:r>
            <a:r>
              <a:rPr lang="en-US" sz="2000" dirty="0">
                <a:solidFill>
                  <a:srgbClr val="663300"/>
                </a:solidFill>
              </a:rPr>
              <a:t>string </a:t>
            </a:r>
            <a:r>
              <a:rPr altLang="en-US" sz="2000" dirty="0">
                <a:solidFill>
                  <a:srgbClr val="663300"/>
                </a:solidFill>
              </a:rPr>
              <a:t>属性返回</a:t>
            </a:r>
            <a:r>
              <a:rPr lang="en-US" sz="2000" dirty="0">
                <a:solidFill>
                  <a:srgbClr val="663300"/>
                </a:solidFill>
              </a:rPr>
              <a:t>None</a:t>
            </a:r>
            <a:r>
              <a:rPr altLang="en-US" sz="2000" dirty="0">
                <a:solidFill>
                  <a:srgbClr val="663300"/>
                </a:solidFill>
              </a:rPr>
              <a:t>（空字符串）。</a:t>
            </a:r>
          </a:p>
        </p:txBody>
      </p:sp>
      <p:sp>
        <p:nvSpPr>
          <p:cNvPr id="4" name="内容占位符 2"/>
          <p:cNvSpPr txBox="1">
            <a:spLocks/>
          </p:cNvSpPr>
          <p:nvPr/>
        </p:nvSpPr>
        <p:spPr bwMode="auto">
          <a:xfrm>
            <a:off x="458066" y="3507854"/>
            <a:ext cx="8229600"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lvl1pPr marL="257175" indent="-257175" algn="l" rtl="0" eaLnBrk="1" fontAlgn="base" hangingPunct="1">
              <a:spcBef>
                <a:spcPct val="20000"/>
              </a:spcBef>
              <a:spcAft>
                <a:spcPct val="0"/>
              </a:spcAft>
              <a:buClr>
                <a:schemeClr val="hlink"/>
              </a:buClr>
              <a:buFont typeface="Wingdings" panose="05000000000000000000" pitchFamily="2" charset="2"/>
              <a:buChar char="v"/>
              <a:defRPr lang="zh-CN" altLang="en-US" sz="2400" b="1" kern="1200">
                <a:solidFill>
                  <a:srgbClr val="6633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defRPr>
            </a:lvl1pPr>
            <a:lvl2pPr marL="557213" indent="-214313" algn="l" rtl="0" eaLnBrk="1" fontAlgn="base" hangingPunct="1">
              <a:spcBef>
                <a:spcPct val="20000"/>
              </a:spcBef>
              <a:spcAft>
                <a:spcPct val="0"/>
              </a:spcAft>
              <a:buClr>
                <a:schemeClr val="accent1"/>
              </a:buClr>
              <a:buFont typeface="Wingdings" panose="05000000000000000000" pitchFamily="2" charset="2"/>
              <a:buChar char="§"/>
              <a:defRPr lang="zh-CN" altLang="en-US" sz="2100" b="1" kern="1200">
                <a:solidFill>
                  <a:schemeClr val="tx1"/>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cs typeface="+mn-cs"/>
              </a:defRPr>
            </a:lvl2pPr>
            <a:lvl3pPr marL="857250" indent="-171450" algn="l" rtl="0" eaLnBrk="1" fontAlgn="base" hangingPunct="1">
              <a:spcBef>
                <a:spcPct val="20000"/>
              </a:spcBef>
              <a:spcAft>
                <a:spcPct val="0"/>
              </a:spcAft>
              <a:buClr>
                <a:schemeClr val="tx1"/>
              </a:buClr>
              <a:buChar char="•"/>
              <a:defRPr lang="zh-CN" altLang="en-US" sz="1800" b="1" kern="1200">
                <a:solidFill>
                  <a:schemeClr val="tx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mn-cs"/>
              </a:defRPr>
            </a:lvl3pPr>
            <a:lvl4pPr marL="1200150" indent="-171450" algn="l" rtl="0" eaLnBrk="1" fontAlgn="base" hangingPunct="1">
              <a:spcBef>
                <a:spcPct val="20000"/>
              </a:spcBef>
              <a:spcAft>
                <a:spcPct val="0"/>
              </a:spcAft>
              <a:buChar char="–"/>
              <a:defRPr lang="zh-CN" altLang="en-US" sz="1500" b="1" kern="1200">
                <a:solidFill>
                  <a:schemeClr val="tx1"/>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cs typeface="+mn-cs"/>
              </a:defRPr>
            </a:lvl4pPr>
            <a:lvl5pPr marL="1543050" indent="-171450" algn="l" rtl="0" eaLnBrk="1" fontAlgn="base" hangingPunct="1">
              <a:spcBef>
                <a:spcPct val="20000"/>
              </a:spcBef>
              <a:spcAft>
                <a:spcPct val="0"/>
              </a:spcAft>
              <a:buChar char="»"/>
              <a:defRPr lang="zh-CN" altLang="en-US" sz="1500" b="1" kern="1200">
                <a:solidFill>
                  <a:schemeClr val="tx1"/>
                </a:solidFill>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536575">
              <a:buClr>
                <a:srgbClr val="0070C0"/>
              </a:buClr>
              <a:buNone/>
            </a:pPr>
            <a:r>
              <a:rPr lang="en-US" altLang="zh-CN" sz="2000" dirty="0">
                <a:solidFill>
                  <a:srgbClr val="003300"/>
                </a:solidFill>
              </a:rPr>
              <a:t>HTML </a:t>
            </a:r>
            <a:r>
              <a:rPr lang="zh-CN" altLang="en-US" sz="2000" dirty="0">
                <a:solidFill>
                  <a:srgbClr val="003300"/>
                </a:solidFill>
              </a:rPr>
              <a:t>语法中同一个标签会有很多内容，例如</a:t>
            </a:r>
            <a:r>
              <a:rPr lang="en-US" altLang="zh-CN" sz="2000" dirty="0">
                <a:solidFill>
                  <a:srgbClr val="003300"/>
                </a:solidFill>
              </a:rPr>
              <a:t>&lt;a&gt;</a:t>
            </a:r>
            <a:r>
              <a:rPr lang="zh-CN" altLang="en-US" sz="2000" dirty="0">
                <a:solidFill>
                  <a:srgbClr val="003300"/>
                </a:solidFill>
              </a:rPr>
              <a:t>标签，百度首页一共有</a:t>
            </a:r>
            <a:r>
              <a:rPr lang="en-US" altLang="zh-CN" sz="2000" dirty="0">
                <a:solidFill>
                  <a:srgbClr val="003300"/>
                </a:solidFill>
              </a:rPr>
              <a:t>13 </a:t>
            </a:r>
            <a:r>
              <a:rPr lang="zh-CN" altLang="en-US" sz="2000" dirty="0">
                <a:solidFill>
                  <a:srgbClr val="003300"/>
                </a:solidFill>
              </a:rPr>
              <a:t>处，直接调用</a:t>
            </a:r>
            <a:r>
              <a:rPr lang="en-US" altLang="zh-CN" sz="2000" dirty="0" err="1">
                <a:solidFill>
                  <a:srgbClr val="003300"/>
                </a:solidFill>
              </a:rPr>
              <a:t>soup.a</a:t>
            </a:r>
            <a:r>
              <a:rPr lang="zh-CN" altLang="en-US" sz="2000" dirty="0">
                <a:solidFill>
                  <a:srgbClr val="003300"/>
                </a:solidFill>
              </a:rPr>
              <a:t> 只能返回第一个。</a:t>
            </a:r>
          </a:p>
        </p:txBody>
      </p:sp>
    </p:spTree>
    <p:extLst>
      <p:ext uri="{BB962C8B-B14F-4D97-AF65-F5344CB8AC3E}">
        <p14:creationId xmlns:p14="http://schemas.microsoft.com/office/powerpoint/2010/main" val="635754619"/>
      </p:ext>
    </p:extLst>
  </p:cSld>
  <p:clrMapOvr>
    <a:masterClrMapping/>
  </p:clrMapOvr>
  <p:transition spd="slow">
    <p:wipe dir="d"/>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标题 1"/>
          <p:cNvSpPr>
            <a:spLocks noGrp="1"/>
          </p:cNvSpPr>
          <p:nvPr>
            <p:ph type="title"/>
          </p:nvPr>
        </p:nvSpPr>
        <p:spPr/>
        <p:txBody>
          <a:bodyPr/>
          <a:lstStyle/>
          <a:p>
            <a:r>
              <a:rPr altLang="en-US" sz="3000" dirty="0" err="1"/>
              <a:t>查找对应标签</a:t>
            </a:r>
            <a:endParaRPr altLang="en-US" sz="3000" dirty="0"/>
          </a:p>
        </p:txBody>
      </p:sp>
      <p:sp>
        <p:nvSpPr>
          <p:cNvPr id="3" name="内容占位符 2"/>
          <p:cNvSpPr>
            <a:spLocks noGrp="1"/>
          </p:cNvSpPr>
          <p:nvPr>
            <p:ph idx="1"/>
          </p:nvPr>
        </p:nvSpPr>
        <p:spPr>
          <a:xfrm>
            <a:off x="457200" y="807244"/>
            <a:ext cx="8229600" cy="2246769"/>
          </a:xfrm>
        </p:spPr>
        <p:txBody>
          <a:bodyPr>
            <a:spAutoFit/>
          </a:bodyPr>
          <a:lstStyle/>
          <a:p>
            <a:pPr>
              <a:buClr>
                <a:srgbClr val="0070C0"/>
              </a:buClr>
              <a:buFont typeface="Wingdings" panose="05000000000000000000" pitchFamily="2" charset="2"/>
              <a:buChar char="n"/>
              <a:defRPr/>
            </a:pPr>
            <a:r>
              <a:rPr lang="en-US" altLang="en-US" sz="2000" dirty="0">
                <a:solidFill>
                  <a:srgbClr val="003300"/>
                </a:solidFill>
              </a:rPr>
              <a:t>HTML </a:t>
            </a:r>
            <a:r>
              <a:rPr lang="zh-CN" altLang="en-US" sz="2000" dirty="0">
                <a:solidFill>
                  <a:srgbClr val="003300"/>
                </a:solidFill>
              </a:rPr>
              <a:t>语法中同一个标签会有很多内容，例如</a:t>
            </a:r>
            <a:r>
              <a:rPr lang="en-US" altLang="en-US" sz="2000" dirty="0">
                <a:solidFill>
                  <a:srgbClr val="003300"/>
                </a:solidFill>
              </a:rPr>
              <a:t>&lt;a&gt;</a:t>
            </a:r>
            <a:r>
              <a:rPr lang="zh-CN" altLang="en-US" sz="2000" dirty="0">
                <a:solidFill>
                  <a:srgbClr val="003300"/>
                </a:solidFill>
              </a:rPr>
              <a:t>标签，百度首页一共有</a:t>
            </a:r>
            <a:r>
              <a:rPr lang="en-US" altLang="en-US" sz="2000" dirty="0">
                <a:solidFill>
                  <a:srgbClr val="003300"/>
                </a:solidFill>
              </a:rPr>
              <a:t>13 </a:t>
            </a:r>
            <a:r>
              <a:rPr lang="zh-CN" altLang="en-US" sz="2000" dirty="0">
                <a:solidFill>
                  <a:srgbClr val="003300"/>
                </a:solidFill>
              </a:rPr>
              <a:t>处，直接调用</a:t>
            </a:r>
            <a:r>
              <a:rPr lang="en-US" altLang="en-US" sz="2000" dirty="0" err="1">
                <a:solidFill>
                  <a:srgbClr val="003300"/>
                </a:solidFill>
              </a:rPr>
              <a:t>soup.a</a:t>
            </a:r>
            <a:r>
              <a:rPr lang="en-US" altLang="en-US" sz="2000" dirty="0">
                <a:solidFill>
                  <a:srgbClr val="003300"/>
                </a:solidFill>
              </a:rPr>
              <a:t> </a:t>
            </a:r>
            <a:r>
              <a:rPr lang="zh-CN" altLang="en-US" sz="2000" dirty="0">
                <a:solidFill>
                  <a:srgbClr val="003300"/>
                </a:solidFill>
              </a:rPr>
              <a:t>只能返回第一个。</a:t>
            </a:r>
            <a:endParaRPr lang="en-US" altLang="en-US" sz="2000" dirty="0">
              <a:solidFill>
                <a:srgbClr val="003300"/>
              </a:solidFill>
            </a:endParaRPr>
          </a:p>
          <a:p>
            <a:pPr marL="0" indent="0" algn="ctr">
              <a:buNone/>
              <a:defRPr/>
            </a:pPr>
            <a:r>
              <a:rPr lang="en-US" sz="1600" dirty="0"/>
              <a:t>&lt;a class="</a:t>
            </a:r>
            <a:r>
              <a:rPr lang="en-US" sz="1600" dirty="0" err="1"/>
              <a:t>mnav</a:t>
            </a:r>
            <a:r>
              <a:rPr lang="en-US" sz="1600" dirty="0"/>
              <a:t>" </a:t>
            </a:r>
            <a:r>
              <a:rPr lang="en-US" sz="1600" dirty="0" err="1"/>
              <a:t>href</a:t>
            </a:r>
            <a:r>
              <a:rPr lang="en-US" sz="1600" dirty="0"/>
              <a:t>="http://www.nuomi.com"&gt;</a:t>
            </a:r>
            <a:r>
              <a:rPr altLang="en-US" sz="1600" dirty="0"/>
              <a:t>糯米</a:t>
            </a:r>
            <a:r>
              <a:rPr lang="en-US" sz="1600" dirty="0"/>
              <a:t>&lt;/a&gt;</a:t>
            </a:r>
          </a:p>
          <a:p>
            <a:pPr marL="0" indent="0" algn="ctr">
              <a:buNone/>
              <a:defRPr/>
            </a:pPr>
            <a:r>
              <a:rPr lang="en-US" sz="1600" dirty="0"/>
              <a:t>&lt;a class="</a:t>
            </a:r>
            <a:r>
              <a:rPr lang="en-US" sz="1600" dirty="0" err="1"/>
              <a:t>mnav</a:t>
            </a:r>
            <a:r>
              <a:rPr lang="en-US" sz="1600" dirty="0"/>
              <a:t>" </a:t>
            </a:r>
            <a:r>
              <a:rPr lang="en-US" sz="1600" dirty="0" err="1"/>
              <a:t>href</a:t>
            </a:r>
            <a:r>
              <a:rPr lang="en-US" sz="1600" dirty="0"/>
              <a:t>="http://news.baidu.com"&gt;</a:t>
            </a:r>
            <a:r>
              <a:rPr altLang="en-US" sz="1600" dirty="0"/>
              <a:t>新闻</a:t>
            </a:r>
            <a:r>
              <a:rPr lang="en-US" sz="1600" dirty="0"/>
              <a:t>&lt;/a&gt;</a:t>
            </a:r>
          </a:p>
          <a:p>
            <a:pPr marL="0" indent="0" algn="ctr">
              <a:buNone/>
              <a:defRPr/>
            </a:pPr>
            <a:r>
              <a:rPr lang="en-US" sz="1600" dirty="0"/>
              <a:t>&lt;a class="</a:t>
            </a:r>
            <a:r>
              <a:rPr lang="en-US" sz="1600" dirty="0" err="1"/>
              <a:t>mnav</a:t>
            </a:r>
            <a:r>
              <a:rPr lang="en-US" sz="1600" dirty="0"/>
              <a:t>" </a:t>
            </a:r>
            <a:r>
              <a:rPr lang="en-US" sz="1600" dirty="0" err="1"/>
              <a:t>href</a:t>
            </a:r>
            <a:r>
              <a:rPr lang="en-US" sz="1600" dirty="0"/>
              <a:t>="http://www.hao123.com"&gt;hao123&lt;/a&gt;</a:t>
            </a:r>
          </a:p>
          <a:p>
            <a:pPr marL="0" indent="0" algn="ctr">
              <a:buNone/>
              <a:defRPr/>
            </a:pPr>
            <a:r>
              <a:rPr lang="en-US" sz="1600" dirty="0"/>
              <a:t>&lt;a class="</a:t>
            </a:r>
            <a:r>
              <a:rPr lang="en-US" sz="1600" dirty="0" err="1"/>
              <a:t>mnav</a:t>
            </a:r>
            <a:r>
              <a:rPr lang="en-US" sz="1600" dirty="0"/>
              <a:t>" </a:t>
            </a:r>
            <a:r>
              <a:rPr lang="en-US" sz="1600" dirty="0" err="1"/>
              <a:t>href</a:t>
            </a:r>
            <a:r>
              <a:rPr lang="en-US" sz="1600" dirty="0"/>
              <a:t>="http://map.baidu.com"&gt;</a:t>
            </a:r>
            <a:r>
              <a:rPr altLang="en-US" sz="1600" dirty="0"/>
              <a:t>地图</a:t>
            </a:r>
            <a:r>
              <a:rPr lang="en-US" sz="1600" dirty="0"/>
              <a:t>&lt;/a&gt;</a:t>
            </a:r>
          </a:p>
          <a:p>
            <a:pPr marL="0" indent="0" algn="ctr">
              <a:buNone/>
              <a:defRPr/>
            </a:pPr>
            <a:r>
              <a:rPr lang="en-US" sz="1600" dirty="0"/>
              <a:t>&lt;a class="</a:t>
            </a:r>
            <a:r>
              <a:rPr lang="en-US" sz="1600" dirty="0" err="1"/>
              <a:t>mnav</a:t>
            </a:r>
            <a:r>
              <a:rPr lang="en-US" sz="1600" dirty="0"/>
              <a:t>" </a:t>
            </a:r>
            <a:r>
              <a:rPr lang="en-US" sz="1600" dirty="0" err="1"/>
              <a:t>href</a:t>
            </a:r>
            <a:r>
              <a:rPr lang="en-US" sz="1600" dirty="0"/>
              <a:t>="http://v.baidu.com"&gt;</a:t>
            </a:r>
            <a:r>
              <a:rPr altLang="en-US" sz="1600" dirty="0"/>
              <a:t>视频</a:t>
            </a:r>
            <a:r>
              <a:rPr lang="en-US" sz="1600" dirty="0"/>
              <a:t>&lt;/a&gt; ….</a:t>
            </a:r>
            <a:endParaRPr altLang="en-US" sz="1600" dirty="0"/>
          </a:p>
        </p:txBody>
      </p:sp>
    </p:spTree>
    <p:extLst>
      <p:ext uri="{BB962C8B-B14F-4D97-AF65-F5344CB8AC3E}">
        <p14:creationId xmlns:p14="http://schemas.microsoft.com/office/powerpoint/2010/main" val="830778431"/>
      </p:ext>
    </p:extLst>
  </p:cSld>
  <p:clrMapOvr>
    <a:masterClrMapping/>
  </p:clrMapOvr>
  <p:transition spd="slow">
    <p:wipe dir="d"/>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标题 1"/>
          <p:cNvSpPr>
            <a:spLocks noGrp="1"/>
          </p:cNvSpPr>
          <p:nvPr>
            <p:ph type="title"/>
          </p:nvPr>
        </p:nvSpPr>
        <p:spPr/>
        <p:txBody>
          <a:bodyPr/>
          <a:lstStyle/>
          <a:p>
            <a:r>
              <a:rPr altLang="en-US" sz="3000" dirty="0" err="1"/>
              <a:t>查找对应标签</a:t>
            </a:r>
            <a:endParaRPr altLang="en-US" sz="3000" dirty="0"/>
          </a:p>
        </p:txBody>
      </p:sp>
      <p:sp>
        <p:nvSpPr>
          <p:cNvPr id="64515" name="内容占位符 2"/>
          <p:cNvSpPr>
            <a:spLocks noGrp="1"/>
          </p:cNvSpPr>
          <p:nvPr>
            <p:ph idx="1"/>
          </p:nvPr>
        </p:nvSpPr>
        <p:spPr>
          <a:xfrm>
            <a:off x="457200" y="807244"/>
            <a:ext cx="8229600" cy="1015663"/>
          </a:xfrm>
        </p:spPr>
        <p:txBody>
          <a:bodyPr>
            <a:spAutoFit/>
          </a:bodyPr>
          <a:lstStyle/>
          <a:p>
            <a:pPr>
              <a:buClr>
                <a:srgbClr val="0070C0"/>
              </a:buClr>
              <a:buFont typeface="Wingdings" panose="05000000000000000000" pitchFamily="2" charset="2"/>
              <a:buChar char="n"/>
            </a:pPr>
            <a:r>
              <a:rPr lang="zh-CN" altLang="en-US" sz="2000" dirty="0">
                <a:solidFill>
                  <a:srgbClr val="003300"/>
                </a:solidFill>
              </a:rPr>
              <a:t>当需要列出标签对应的所有内容或者需要找到非第一个标签时，需要用到</a:t>
            </a:r>
            <a:r>
              <a:rPr lang="en-US" altLang="en-US" sz="2000" dirty="0" err="1">
                <a:solidFill>
                  <a:srgbClr val="003300"/>
                </a:solidFill>
              </a:rPr>
              <a:t>BeautifulSoup</a:t>
            </a:r>
            <a:r>
              <a:rPr lang="en-US" altLang="en-US" sz="2000" dirty="0">
                <a:solidFill>
                  <a:srgbClr val="003300"/>
                </a:solidFill>
              </a:rPr>
              <a:t> </a:t>
            </a:r>
            <a:r>
              <a:rPr lang="zh-CN" altLang="en-US" sz="2000" dirty="0">
                <a:solidFill>
                  <a:srgbClr val="003300"/>
                </a:solidFill>
              </a:rPr>
              <a:t>的</a:t>
            </a:r>
            <a:r>
              <a:rPr lang="en-US" altLang="en-US" sz="2000" dirty="0">
                <a:solidFill>
                  <a:srgbClr val="003300"/>
                </a:solidFill>
              </a:rPr>
              <a:t>find()</a:t>
            </a:r>
            <a:r>
              <a:rPr lang="zh-CN" altLang="en-US" sz="2000" dirty="0">
                <a:solidFill>
                  <a:srgbClr val="003300"/>
                </a:solidFill>
              </a:rPr>
              <a:t>和</a:t>
            </a:r>
            <a:r>
              <a:rPr lang="en-US" altLang="en-US" sz="2000" dirty="0" err="1">
                <a:solidFill>
                  <a:srgbClr val="003300"/>
                </a:solidFill>
              </a:rPr>
              <a:t>find_all</a:t>
            </a:r>
            <a:r>
              <a:rPr lang="en-US" altLang="en-US" sz="2000" dirty="0">
                <a:solidFill>
                  <a:srgbClr val="003300"/>
                </a:solidFill>
              </a:rPr>
              <a:t>()</a:t>
            </a:r>
            <a:r>
              <a:rPr lang="zh-CN" altLang="en-US" sz="2000" dirty="0">
                <a:solidFill>
                  <a:srgbClr val="003300"/>
                </a:solidFill>
              </a:rPr>
              <a:t>方法。这两个方法会遍历整个</a:t>
            </a:r>
            <a:r>
              <a:rPr lang="en-US" altLang="en-US" sz="2000" dirty="0">
                <a:solidFill>
                  <a:srgbClr val="003300"/>
                </a:solidFill>
              </a:rPr>
              <a:t>HTML </a:t>
            </a:r>
            <a:r>
              <a:rPr lang="zh-CN" altLang="en-US" sz="2000" dirty="0">
                <a:solidFill>
                  <a:srgbClr val="003300"/>
                </a:solidFill>
              </a:rPr>
              <a:t>文档，按照条件返回标签内容。</a:t>
            </a:r>
          </a:p>
        </p:txBody>
      </p:sp>
      <p:pic>
        <p:nvPicPr>
          <p:cNvPr id="4" name="内容占位符 3">
            <a:extLst>
              <a:ext uri="{FF2B5EF4-FFF2-40B4-BE49-F238E27FC236}">
                <a16:creationId xmlns:a16="http://schemas.microsoft.com/office/drawing/2014/main" id="{83F8756D-4515-44D5-9060-898E27799E9E}"/>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971600" y="1943722"/>
            <a:ext cx="7420107" cy="27537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30738093"/>
      </p:ext>
    </p:extLst>
  </p:cSld>
  <p:clrMapOvr>
    <a:masterClrMapping/>
  </p:clrMapOvr>
  <p:transition spd="slow">
    <p:wipe dir="d"/>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563" name="内容占位符 2"/>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2502798" y="835827"/>
            <a:ext cx="5743584" cy="3564401"/>
          </a:xfrm>
        </p:spPr>
      </p:pic>
      <p:sp>
        <p:nvSpPr>
          <p:cNvPr id="66562" name="标题 1"/>
          <p:cNvSpPr>
            <a:spLocks noGrp="1"/>
          </p:cNvSpPr>
          <p:nvPr>
            <p:ph type="title"/>
          </p:nvPr>
        </p:nvSpPr>
        <p:spPr/>
        <p:txBody>
          <a:bodyPr/>
          <a:lstStyle/>
          <a:p>
            <a:pPr eaLnBrk="1" hangingPunct="1"/>
            <a:r>
              <a:rPr altLang="en-US" sz="3000" dirty="0" err="1"/>
              <a:t>查找对应标签</a:t>
            </a:r>
            <a:endParaRPr altLang="en-US" sz="3000" dirty="0"/>
          </a:p>
        </p:txBody>
      </p:sp>
      <p:pic>
        <p:nvPicPr>
          <p:cNvPr id="66564" name="图片 3"/>
          <p:cNvPicPr>
            <a:picLocks noChangeAspect="1"/>
          </p:cNvPicPr>
          <p:nvPr/>
        </p:nvPicPr>
        <p:blipFill>
          <a:blip r:embed="rId3">
            <a:extLst>
              <a:ext uri="{28A0092B-C50C-407E-A947-70E740481C1C}">
                <a14:useLocalDpi xmlns:a14="http://schemas.microsoft.com/office/drawing/2010/main" val="0"/>
              </a:ext>
            </a:extLst>
          </a:blip>
          <a:srcRect l="311"/>
          <a:stretch>
            <a:fillRect/>
          </a:stretch>
        </p:blipFill>
        <p:spPr bwMode="auto">
          <a:xfrm>
            <a:off x="2482356" y="4358607"/>
            <a:ext cx="5762052" cy="653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71746746"/>
      </p:ext>
    </p:extLst>
  </p:cSld>
  <p:clrMapOvr>
    <a:masterClrMapping/>
  </p:clrMapOvr>
  <p:transition spd="slow">
    <p:wipe dir="d"/>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标题 1"/>
          <p:cNvSpPr>
            <a:spLocks noGrp="1"/>
          </p:cNvSpPr>
          <p:nvPr>
            <p:ph type="title"/>
          </p:nvPr>
        </p:nvSpPr>
        <p:spPr/>
        <p:txBody>
          <a:bodyPr/>
          <a:lstStyle/>
          <a:p>
            <a:r>
              <a:rPr altLang="en-US"/>
              <a:t>查找对应标签</a:t>
            </a:r>
          </a:p>
        </p:txBody>
      </p:sp>
      <p:sp>
        <p:nvSpPr>
          <p:cNvPr id="67587" name="内容占位符 2"/>
          <p:cNvSpPr>
            <a:spLocks noGrp="1"/>
          </p:cNvSpPr>
          <p:nvPr>
            <p:ph idx="1"/>
          </p:nvPr>
        </p:nvSpPr>
        <p:spPr>
          <a:xfrm>
            <a:off x="457200" y="1175673"/>
            <a:ext cx="8229600" cy="1015663"/>
          </a:xfrm>
        </p:spPr>
        <p:txBody>
          <a:bodyPr>
            <a:spAutoFit/>
          </a:bodyPr>
          <a:lstStyle/>
          <a:p>
            <a:pPr marL="0" indent="449263">
              <a:buNone/>
            </a:pPr>
            <a:r>
              <a:rPr altLang="en-US" sz="2000" dirty="0">
                <a:solidFill>
                  <a:srgbClr val="003300"/>
                </a:solidFill>
              </a:rPr>
              <a:t>简单说，</a:t>
            </a:r>
            <a:r>
              <a:rPr lang="en-US" sz="2000" dirty="0" err="1">
                <a:solidFill>
                  <a:srgbClr val="003300"/>
                </a:solidFill>
              </a:rPr>
              <a:t>BeautifulSoup</a:t>
            </a:r>
            <a:r>
              <a:rPr lang="en-US" sz="2000" dirty="0">
                <a:solidFill>
                  <a:srgbClr val="003300"/>
                </a:solidFill>
              </a:rPr>
              <a:t> </a:t>
            </a:r>
            <a:r>
              <a:rPr altLang="en-US" sz="2000" dirty="0">
                <a:solidFill>
                  <a:srgbClr val="003300"/>
                </a:solidFill>
              </a:rPr>
              <a:t>的</a:t>
            </a:r>
            <a:r>
              <a:rPr lang="en-US" sz="2000" dirty="0" err="1">
                <a:solidFill>
                  <a:srgbClr val="003300"/>
                </a:solidFill>
              </a:rPr>
              <a:t>find_all</a:t>
            </a:r>
            <a:r>
              <a:rPr lang="en-US" sz="2000" dirty="0">
                <a:solidFill>
                  <a:srgbClr val="003300"/>
                </a:solidFill>
              </a:rPr>
              <a:t>()</a:t>
            </a:r>
            <a:r>
              <a:rPr altLang="en-US" sz="2000" dirty="0">
                <a:solidFill>
                  <a:srgbClr val="003300"/>
                </a:solidFill>
              </a:rPr>
              <a:t>方法可以根据标签名字、标签属性和内容检索并返回标签列表，通过片段字符串检索时需要使用正则表达式</a:t>
            </a:r>
            <a:r>
              <a:rPr lang="en-US" sz="2000" dirty="0">
                <a:solidFill>
                  <a:srgbClr val="003300"/>
                </a:solidFill>
              </a:rPr>
              <a:t>re </a:t>
            </a:r>
            <a:r>
              <a:rPr altLang="en-US" sz="2000" dirty="0">
                <a:solidFill>
                  <a:srgbClr val="003300"/>
                </a:solidFill>
              </a:rPr>
              <a:t>函数库，</a:t>
            </a:r>
            <a:r>
              <a:rPr lang="en-US" sz="2000" dirty="0">
                <a:solidFill>
                  <a:srgbClr val="003300"/>
                </a:solidFill>
              </a:rPr>
              <a:t>re </a:t>
            </a:r>
            <a:r>
              <a:rPr altLang="en-US" sz="2000" dirty="0">
                <a:solidFill>
                  <a:srgbClr val="003300"/>
                </a:solidFill>
              </a:rPr>
              <a:t>是</a:t>
            </a:r>
            <a:r>
              <a:rPr lang="en-US" sz="2000" dirty="0">
                <a:solidFill>
                  <a:srgbClr val="003300"/>
                </a:solidFill>
              </a:rPr>
              <a:t>Python </a:t>
            </a:r>
            <a:r>
              <a:rPr altLang="en-US" sz="2000" dirty="0">
                <a:solidFill>
                  <a:srgbClr val="003300"/>
                </a:solidFill>
              </a:rPr>
              <a:t>标准库，直接通过</a:t>
            </a:r>
            <a:r>
              <a:rPr lang="en-US" sz="2000" dirty="0">
                <a:solidFill>
                  <a:srgbClr val="003300"/>
                </a:solidFill>
              </a:rPr>
              <a:t>import re </a:t>
            </a:r>
            <a:r>
              <a:rPr altLang="en-US" sz="2000" dirty="0">
                <a:solidFill>
                  <a:srgbClr val="003300"/>
                </a:solidFill>
              </a:rPr>
              <a:t>即可使用。</a:t>
            </a:r>
          </a:p>
        </p:txBody>
      </p:sp>
      <p:sp>
        <p:nvSpPr>
          <p:cNvPr id="4" name="内容占位符 2">
            <a:extLst>
              <a:ext uri="{FF2B5EF4-FFF2-40B4-BE49-F238E27FC236}">
                <a16:creationId xmlns:a16="http://schemas.microsoft.com/office/drawing/2014/main" id="{E4556991-A582-478D-A60C-08329A921168}"/>
              </a:ext>
            </a:extLst>
          </p:cNvPr>
          <p:cNvSpPr txBox="1">
            <a:spLocks/>
          </p:cNvSpPr>
          <p:nvPr/>
        </p:nvSpPr>
        <p:spPr bwMode="auto">
          <a:xfrm>
            <a:off x="457200" y="2705021"/>
            <a:ext cx="8229600" cy="144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lvl1pPr marL="257175" indent="-257175" algn="l" rtl="0" eaLnBrk="1" fontAlgn="base" hangingPunct="1">
              <a:spcBef>
                <a:spcPct val="20000"/>
              </a:spcBef>
              <a:spcAft>
                <a:spcPct val="0"/>
              </a:spcAft>
              <a:buClr>
                <a:schemeClr val="hlink"/>
              </a:buClr>
              <a:buFont typeface="Wingdings" panose="05000000000000000000" pitchFamily="2" charset="2"/>
              <a:buChar char="v"/>
              <a:defRPr lang="zh-CN" altLang="en-US" sz="2400" b="1" kern="1200">
                <a:solidFill>
                  <a:srgbClr val="6633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defRPr>
            </a:lvl1pPr>
            <a:lvl2pPr marL="557213" indent="-214313" algn="l" rtl="0" eaLnBrk="1" fontAlgn="base" hangingPunct="1">
              <a:spcBef>
                <a:spcPct val="20000"/>
              </a:spcBef>
              <a:spcAft>
                <a:spcPct val="0"/>
              </a:spcAft>
              <a:buClr>
                <a:schemeClr val="accent1"/>
              </a:buClr>
              <a:buFont typeface="Wingdings" panose="05000000000000000000" pitchFamily="2" charset="2"/>
              <a:buChar char="§"/>
              <a:defRPr lang="zh-CN" altLang="en-US" sz="2100" b="1" kern="1200">
                <a:solidFill>
                  <a:schemeClr val="tx1"/>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cs typeface="+mn-cs"/>
              </a:defRPr>
            </a:lvl2pPr>
            <a:lvl3pPr marL="857250" indent="-171450" algn="l" rtl="0" eaLnBrk="1" fontAlgn="base" hangingPunct="1">
              <a:spcBef>
                <a:spcPct val="20000"/>
              </a:spcBef>
              <a:spcAft>
                <a:spcPct val="0"/>
              </a:spcAft>
              <a:buClr>
                <a:schemeClr val="tx1"/>
              </a:buClr>
              <a:buChar char="•"/>
              <a:defRPr lang="zh-CN" altLang="en-US" sz="1800" b="1" kern="1200">
                <a:solidFill>
                  <a:schemeClr val="tx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mn-cs"/>
              </a:defRPr>
            </a:lvl3pPr>
            <a:lvl4pPr marL="1200150" indent="-171450" algn="l" rtl="0" eaLnBrk="1" fontAlgn="base" hangingPunct="1">
              <a:spcBef>
                <a:spcPct val="20000"/>
              </a:spcBef>
              <a:spcAft>
                <a:spcPct val="0"/>
              </a:spcAft>
              <a:buChar char="–"/>
              <a:defRPr lang="zh-CN" altLang="en-US" sz="1500" b="1" kern="1200">
                <a:solidFill>
                  <a:schemeClr val="tx1"/>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cs typeface="+mn-cs"/>
              </a:defRPr>
            </a:lvl4pPr>
            <a:lvl5pPr marL="1543050" indent="-171450" algn="l" rtl="0" eaLnBrk="1" fontAlgn="base" hangingPunct="1">
              <a:spcBef>
                <a:spcPct val="20000"/>
              </a:spcBef>
              <a:spcAft>
                <a:spcPct val="0"/>
              </a:spcAft>
              <a:buChar char="»"/>
              <a:defRPr lang="zh-CN" altLang="en-US" sz="1500" b="1" kern="1200">
                <a:solidFill>
                  <a:schemeClr val="tx1"/>
                </a:solidFill>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449263">
              <a:buNone/>
              <a:defRPr/>
            </a:pPr>
            <a:r>
              <a:rPr lang="zh-CN" altLang="en-US" sz="2000" dirty="0">
                <a:solidFill>
                  <a:srgbClr val="003300"/>
                </a:solidFill>
              </a:rPr>
              <a:t>采用</a:t>
            </a:r>
            <a:r>
              <a:rPr lang="en-US" altLang="zh-CN" sz="2000" dirty="0" err="1">
                <a:solidFill>
                  <a:srgbClr val="003300"/>
                </a:solidFill>
              </a:rPr>
              <a:t>re.compile</a:t>
            </a:r>
            <a:r>
              <a:rPr lang="en-US" altLang="zh-CN" sz="2000" dirty="0">
                <a:solidFill>
                  <a:srgbClr val="003300"/>
                </a:solidFill>
              </a:rPr>
              <a:t>('</a:t>
            </a:r>
            <a:r>
              <a:rPr lang="en-US" altLang="zh-CN" sz="2000" dirty="0" err="1">
                <a:solidFill>
                  <a:srgbClr val="003300"/>
                </a:solidFill>
              </a:rPr>
              <a:t>jquery</a:t>
            </a:r>
            <a:r>
              <a:rPr lang="en-US" altLang="zh-CN" sz="2000" dirty="0">
                <a:solidFill>
                  <a:srgbClr val="003300"/>
                </a:solidFill>
              </a:rPr>
              <a:t>')</a:t>
            </a:r>
            <a:r>
              <a:rPr lang="zh-CN" altLang="en-US" sz="2000" dirty="0">
                <a:solidFill>
                  <a:srgbClr val="003300"/>
                </a:solidFill>
              </a:rPr>
              <a:t>实现对片段字符串（如</a:t>
            </a:r>
            <a:r>
              <a:rPr lang="en-US" altLang="zh-CN" sz="2000" dirty="0">
                <a:solidFill>
                  <a:srgbClr val="003300"/>
                </a:solidFill>
              </a:rPr>
              <a:t>'</a:t>
            </a:r>
            <a:r>
              <a:rPr lang="en-US" altLang="zh-CN" sz="2000" dirty="0" err="1">
                <a:solidFill>
                  <a:srgbClr val="003300"/>
                </a:solidFill>
              </a:rPr>
              <a:t>jquery</a:t>
            </a:r>
            <a:r>
              <a:rPr lang="en-US" altLang="zh-CN" sz="2000" dirty="0">
                <a:solidFill>
                  <a:srgbClr val="003300"/>
                </a:solidFill>
              </a:rPr>
              <a:t>'</a:t>
            </a:r>
            <a:r>
              <a:rPr lang="zh-CN" altLang="en-US" sz="2000" dirty="0">
                <a:solidFill>
                  <a:srgbClr val="003300"/>
                </a:solidFill>
              </a:rPr>
              <a:t>）的检索。当对标签属性检索时，属性和对应的值采用</a:t>
            </a:r>
            <a:r>
              <a:rPr lang="en-US" altLang="zh-CN" sz="2000" dirty="0">
                <a:solidFill>
                  <a:srgbClr val="003300"/>
                </a:solidFill>
              </a:rPr>
              <a:t>JSON</a:t>
            </a:r>
            <a:r>
              <a:rPr lang="zh-CN" altLang="en-US" sz="2000" dirty="0">
                <a:solidFill>
                  <a:srgbClr val="003300"/>
                </a:solidFill>
              </a:rPr>
              <a:t>格式，例如：</a:t>
            </a:r>
          </a:p>
          <a:p>
            <a:pPr marL="0" indent="449263" algn="ctr">
              <a:buNone/>
              <a:defRPr/>
            </a:pPr>
            <a:r>
              <a:rPr lang="en-US" altLang="zh-CN" sz="2000" dirty="0"/>
              <a:t>'</a:t>
            </a:r>
            <a:r>
              <a:rPr lang="en-US" altLang="zh-CN" sz="2000" dirty="0" err="1"/>
              <a:t>src</a:t>
            </a:r>
            <a:r>
              <a:rPr lang="en-US" altLang="zh-CN" sz="2000" dirty="0"/>
              <a:t>':</a:t>
            </a:r>
            <a:r>
              <a:rPr lang="en-US" altLang="zh-CN" sz="2000" dirty="0" err="1"/>
              <a:t>re.compile</a:t>
            </a:r>
            <a:r>
              <a:rPr lang="en-US" altLang="zh-CN" sz="2000" dirty="0"/>
              <a:t>('</a:t>
            </a:r>
            <a:r>
              <a:rPr lang="en-US" altLang="zh-CN" sz="2000" dirty="0" err="1"/>
              <a:t>jquery</a:t>
            </a:r>
            <a:r>
              <a:rPr lang="en-US" altLang="zh-CN" sz="2000" dirty="0"/>
              <a:t>')</a:t>
            </a:r>
          </a:p>
          <a:p>
            <a:pPr marL="0" indent="449263">
              <a:buNone/>
              <a:defRPr/>
            </a:pPr>
            <a:r>
              <a:rPr lang="zh-CN" altLang="en-US" sz="2000" dirty="0">
                <a:solidFill>
                  <a:srgbClr val="003300"/>
                </a:solidFill>
              </a:rPr>
              <a:t>其中，键值对中值的部分可以是字符串或者正则表达式。</a:t>
            </a:r>
          </a:p>
        </p:txBody>
      </p:sp>
    </p:spTree>
    <p:extLst>
      <p:ext uri="{BB962C8B-B14F-4D97-AF65-F5344CB8AC3E}">
        <p14:creationId xmlns:p14="http://schemas.microsoft.com/office/powerpoint/2010/main" val="2954401225"/>
      </p:ext>
    </p:extLst>
  </p:cSld>
  <p:clrMapOvr>
    <a:masterClrMapping/>
  </p:clrMapOvr>
  <p:transition spd="slow">
    <p:wipe dir="d"/>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标题 1"/>
          <p:cNvSpPr>
            <a:spLocks noGrp="1"/>
          </p:cNvSpPr>
          <p:nvPr>
            <p:ph type="title"/>
          </p:nvPr>
        </p:nvSpPr>
        <p:spPr/>
        <p:txBody>
          <a:bodyPr/>
          <a:lstStyle/>
          <a:p>
            <a:r>
              <a:rPr altLang="en-US"/>
              <a:t>拓展：正则表达式</a:t>
            </a:r>
          </a:p>
        </p:txBody>
      </p:sp>
      <p:sp>
        <p:nvSpPr>
          <p:cNvPr id="69635" name="内容占位符 2"/>
          <p:cNvSpPr>
            <a:spLocks noGrp="1"/>
          </p:cNvSpPr>
          <p:nvPr>
            <p:ph idx="1"/>
          </p:nvPr>
        </p:nvSpPr>
        <p:spPr>
          <a:xfrm>
            <a:off x="457200" y="1203598"/>
            <a:ext cx="8435280" cy="2616101"/>
          </a:xfrm>
        </p:spPr>
        <p:txBody>
          <a:bodyPr wrap="square">
            <a:spAutoFit/>
          </a:bodyPr>
          <a:lstStyle/>
          <a:p>
            <a:pPr marL="0" indent="449263">
              <a:buNone/>
            </a:pPr>
            <a:r>
              <a:rPr altLang="en-US" sz="2000" dirty="0">
                <a:solidFill>
                  <a:srgbClr val="003300"/>
                </a:solidFill>
              </a:rPr>
              <a:t>正则表达式是表达和操作字符串的一种逻辑表达，一般在计算机编译器中使用。</a:t>
            </a:r>
            <a:r>
              <a:rPr lang="en-US" sz="2000" dirty="0">
                <a:solidFill>
                  <a:srgbClr val="003300"/>
                </a:solidFill>
              </a:rPr>
              <a:t>Python </a:t>
            </a:r>
            <a:r>
              <a:rPr altLang="en-US" sz="2000" dirty="0">
                <a:solidFill>
                  <a:srgbClr val="003300"/>
                </a:solidFill>
              </a:rPr>
              <a:t>语言采用正则表达式辅助字符串查找。正则表达式是一种规则，只要字符串符合这个规则，就算作匹配。</a:t>
            </a:r>
            <a:endParaRPr lang="en-US" altLang="zh-CN" sz="2000" dirty="0">
              <a:solidFill>
                <a:srgbClr val="003300"/>
              </a:solidFill>
            </a:endParaRPr>
          </a:p>
          <a:p>
            <a:pPr marL="0" indent="449263">
              <a:lnSpc>
                <a:spcPct val="150000"/>
              </a:lnSpc>
              <a:spcBef>
                <a:spcPts val="0"/>
              </a:spcBef>
              <a:buNone/>
            </a:pPr>
            <a:r>
              <a:rPr altLang="en-US" sz="2000" dirty="0">
                <a:solidFill>
                  <a:srgbClr val="003300"/>
                </a:solidFill>
              </a:rPr>
              <a:t>例如，通过</a:t>
            </a:r>
            <a:r>
              <a:rPr lang="en-US" sz="2000" dirty="0" err="1">
                <a:solidFill>
                  <a:srgbClr val="003300"/>
                </a:solidFill>
              </a:rPr>
              <a:t>re.compile</a:t>
            </a:r>
            <a:r>
              <a:rPr lang="en-US" sz="2000" dirty="0">
                <a:solidFill>
                  <a:srgbClr val="003300"/>
                </a:solidFill>
              </a:rPr>
              <a:t>()</a:t>
            </a:r>
            <a:r>
              <a:rPr altLang="en-US" sz="2000" dirty="0">
                <a:solidFill>
                  <a:srgbClr val="003300"/>
                </a:solidFill>
              </a:rPr>
              <a:t>函数注册一个正则表达式</a:t>
            </a:r>
            <a:r>
              <a:rPr lang="en-US" sz="2000" dirty="0">
                <a:solidFill>
                  <a:srgbClr val="003300"/>
                </a:solidFill>
              </a:rPr>
              <a:t>'</a:t>
            </a:r>
            <a:r>
              <a:rPr lang="en-US" sz="2000" dirty="0" err="1">
                <a:solidFill>
                  <a:srgbClr val="003300"/>
                </a:solidFill>
              </a:rPr>
              <a:t>jquery</a:t>
            </a:r>
            <a:r>
              <a:rPr lang="en-US" sz="2000" dirty="0">
                <a:solidFill>
                  <a:srgbClr val="003300"/>
                </a:solidFill>
              </a:rPr>
              <a:t>'</a:t>
            </a:r>
            <a:r>
              <a:rPr altLang="en-US" sz="2000" dirty="0">
                <a:solidFill>
                  <a:srgbClr val="003300"/>
                </a:solidFill>
              </a:rPr>
              <a:t>，则所有包含表达式的字符串都与它匹配。</a:t>
            </a:r>
            <a:endParaRPr lang="en-US" altLang="zh-CN" sz="2000" dirty="0">
              <a:solidFill>
                <a:srgbClr val="003300"/>
              </a:solidFill>
            </a:endParaRPr>
          </a:p>
          <a:p>
            <a:pPr marL="0" indent="449263">
              <a:buNone/>
            </a:pPr>
            <a:r>
              <a:rPr altLang="en-US" sz="2000" dirty="0">
                <a:solidFill>
                  <a:srgbClr val="003300"/>
                </a:solidFill>
              </a:rPr>
              <a:t>除了字符串，正则表达式还可以通过*</a:t>
            </a:r>
            <a:r>
              <a:rPr lang="en-US" sz="2000" dirty="0">
                <a:solidFill>
                  <a:srgbClr val="003300"/>
                </a:solidFill>
              </a:rPr>
              <a:t>+{}</a:t>
            </a:r>
            <a:r>
              <a:rPr altLang="en-US" sz="2000" dirty="0">
                <a:solidFill>
                  <a:srgbClr val="003300"/>
                </a:solidFill>
              </a:rPr>
              <a:t>等符号扩展功能。有兴趣的读者可以查阅资料了解</a:t>
            </a:r>
            <a:r>
              <a:rPr lang="en-US" sz="2000" dirty="0">
                <a:solidFill>
                  <a:srgbClr val="003300"/>
                </a:solidFill>
              </a:rPr>
              <a:t>Python </a:t>
            </a:r>
            <a:r>
              <a:rPr altLang="en-US" sz="2000" dirty="0">
                <a:solidFill>
                  <a:srgbClr val="003300"/>
                </a:solidFill>
              </a:rPr>
              <a:t>中正则表达式函数库</a:t>
            </a:r>
            <a:r>
              <a:rPr lang="en-US" sz="2000" dirty="0">
                <a:solidFill>
                  <a:srgbClr val="003300"/>
                </a:solidFill>
              </a:rPr>
              <a:t>re </a:t>
            </a:r>
            <a:r>
              <a:rPr altLang="en-US" sz="2000" dirty="0">
                <a:solidFill>
                  <a:srgbClr val="003300"/>
                </a:solidFill>
              </a:rPr>
              <a:t>的更多高级使用。</a:t>
            </a:r>
          </a:p>
        </p:txBody>
      </p:sp>
    </p:spTree>
    <p:extLst>
      <p:ext uri="{BB962C8B-B14F-4D97-AF65-F5344CB8AC3E}">
        <p14:creationId xmlns:p14="http://schemas.microsoft.com/office/powerpoint/2010/main" val="4238349626"/>
      </p:ext>
    </p:extLst>
  </p:cSld>
  <p:clrMapOvr>
    <a:masterClrMapping/>
  </p:clrMapOvr>
  <p:transition spd="slow">
    <p:wipe dir="d"/>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标题 1"/>
          <p:cNvSpPr>
            <a:spLocks noGrp="1"/>
          </p:cNvSpPr>
          <p:nvPr>
            <p:ph type="title"/>
          </p:nvPr>
        </p:nvSpPr>
        <p:spPr/>
        <p:txBody>
          <a:bodyPr/>
          <a:lstStyle/>
          <a:p>
            <a:r>
              <a:rPr altLang="en-US"/>
              <a:t>查找对应标签</a:t>
            </a:r>
          </a:p>
        </p:txBody>
      </p:sp>
      <p:sp>
        <p:nvSpPr>
          <p:cNvPr id="70659" name="内容占位符 2"/>
          <p:cNvSpPr>
            <a:spLocks noGrp="1"/>
          </p:cNvSpPr>
          <p:nvPr>
            <p:ph idx="1"/>
          </p:nvPr>
        </p:nvSpPr>
        <p:spPr>
          <a:xfrm>
            <a:off x="457200" y="807244"/>
            <a:ext cx="8229600" cy="1323439"/>
          </a:xfrm>
        </p:spPr>
        <p:txBody>
          <a:bodyPr>
            <a:spAutoFit/>
          </a:bodyPr>
          <a:lstStyle/>
          <a:p>
            <a:pPr marL="0" indent="623888">
              <a:buNone/>
            </a:pPr>
            <a:r>
              <a:rPr altLang="en-US" sz="2000" dirty="0">
                <a:solidFill>
                  <a:srgbClr val="003300"/>
                </a:solidFill>
              </a:rPr>
              <a:t>除了</a:t>
            </a:r>
            <a:r>
              <a:rPr lang="en-US" sz="2000" dirty="0" err="1">
                <a:solidFill>
                  <a:srgbClr val="003300"/>
                </a:solidFill>
              </a:rPr>
              <a:t>find_all</a:t>
            </a:r>
            <a:r>
              <a:rPr lang="en-US" sz="2000" dirty="0">
                <a:solidFill>
                  <a:srgbClr val="003300"/>
                </a:solidFill>
              </a:rPr>
              <a:t>()</a:t>
            </a:r>
            <a:r>
              <a:rPr altLang="en-US" sz="2000" dirty="0">
                <a:solidFill>
                  <a:srgbClr val="003300"/>
                </a:solidFill>
              </a:rPr>
              <a:t>方法，</a:t>
            </a:r>
            <a:r>
              <a:rPr lang="en-US" sz="2000" dirty="0" err="1">
                <a:solidFill>
                  <a:srgbClr val="003300"/>
                </a:solidFill>
              </a:rPr>
              <a:t>BeautifulSoup</a:t>
            </a:r>
            <a:r>
              <a:rPr lang="en-US" sz="2000" dirty="0">
                <a:solidFill>
                  <a:srgbClr val="003300"/>
                </a:solidFill>
              </a:rPr>
              <a:t> </a:t>
            </a:r>
            <a:r>
              <a:rPr altLang="en-US" sz="2000" dirty="0">
                <a:solidFill>
                  <a:srgbClr val="003300"/>
                </a:solidFill>
              </a:rPr>
              <a:t>类还提供一个</a:t>
            </a:r>
            <a:r>
              <a:rPr lang="en-US" sz="2000" dirty="0">
                <a:solidFill>
                  <a:srgbClr val="003300"/>
                </a:solidFill>
              </a:rPr>
              <a:t>find()</a:t>
            </a:r>
            <a:r>
              <a:rPr altLang="en-US" sz="2000" dirty="0">
                <a:solidFill>
                  <a:srgbClr val="003300"/>
                </a:solidFill>
              </a:rPr>
              <a:t>方法，它们的区别只是前者返回全部结果而后者返回找到的第一个结果，</a:t>
            </a:r>
            <a:r>
              <a:rPr lang="en-US" sz="2000" dirty="0" err="1">
                <a:solidFill>
                  <a:srgbClr val="003300"/>
                </a:solidFill>
              </a:rPr>
              <a:t>find_all</a:t>
            </a:r>
            <a:r>
              <a:rPr lang="en-US" sz="2000" dirty="0">
                <a:solidFill>
                  <a:srgbClr val="003300"/>
                </a:solidFill>
              </a:rPr>
              <a:t>()</a:t>
            </a:r>
            <a:r>
              <a:rPr altLang="en-US" sz="2000" dirty="0">
                <a:solidFill>
                  <a:srgbClr val="003300"/>
                </a:solidFill>
              </a:rPr>
              <a:t>函数由于可能返回更多结果，所以采用列表形式；</a:t>
            </a:r>
            <a:r>
              <a:rPr lang="en-US" sz="2000" dirty="0">
                <a:solidFill>
                  <a:srgbClr val="003300"/>
                </a:solidFill>
              </a:rPr>
              <a:t>find()</a:t>
            </a:r>
            <a:r>
              <a:rPr altLang="en-US" sz="2000" dirty="0">
                <a:solidFill>
                  <a:srgbClr val="003300"/>
                </a:solidFill>
              </a:rPr>
              <a:t>函数返回字符串形式。</a:t>
            </a:r>
          </a:p>
        </p:txBody>
      </p:sp>
      <p:pic>
        <p:nvPicPr>
          <p:cNvPr id="4" name="内容占位符 3">
            <a:extLst>
              <a:ext uri="{FF2B5EF4-FFF2-40B4-BE49-F238E27FC236}">
                <a16:creationId xmlns:a16="http://schemas.microsoft.com/office/drawing/2014/main" id="{B0CE54DC-1BB6-46B7-A890-9D68406C0D4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403648" y="2130683"/>
            <a:ext cx="6164170" cy="11444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内容占位符 2">
            <a:extLst>
              <a:ext uri="{FF2B5EF4-FFF2-40B4-BE49-F238E27FC236}">
                <a16:creationId xmlns:a16="http://schemas.microsoft.com/office/drawing/2014/main" id="{D7F9FE04-4F63-4EF3-A5EF-55800B02A5E3}"/>
              </a:ext>
            </a:extLst>
          </p:cNvPr>
          <p:cNvSpPr txBox="1">
            <a:spLocks/>
          </p:cNvSpPr>
          <p:nvPr/>
        </p:nvSpPr>
        <p:spPr bwMode="auto">
          <a:xfrm>
            <a:off x="457200" y="3275093"/>
            <a:ext cx="8507288" cy="16927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lvl1pPr marL="257175" indent="-257175" algn="l" rtl="0" eaLnBrk="1" fontAlgn="base" hangingPunct="1">
              <a:spcBef>
                <a:spcPct val="20000"/>
              </a:spcBef>
              <a:spcAft>
                <a:spcPct val="0"/>
              </a:spcAft>
              <a:buClr>
                <a:schemeClr val="hlink"/>
              </a:buClr>
              <a:buFont typeface="Wingdings" panose="05000000000000000000" pitchFamily="2" charset="2"/>
              <a:buChar char="v"/>
              <a:defRPr lang="zh-CN" altLang="en-US" sz="2400" b="1" kern="1200">
                <a:solidFill>
                  <a:srgbClr val="6633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defRPr>
            </a:lvl1pPr>
            <a:lvl2pPr marL="557213" indent="-214313" algn="l" rtl="0" eaLnBrk="1" fontAlgn="base" hangingPunct="1">
              <a:spcBef>
                <a:spcPct val="20000"/>
              </a:spcBef>
              <a:spcAft>
                <a:spcPct val="0"/>
              </a:spcAft>
              <a:buClr>
                <a:schemeClr val="accent1"/>
              </a:buClr>
              <a:buFont typeface="Wingdings" panose="05000000000000000000" pitchFamily="2" charset="2"/>
              <a:buChar char="§"/>
              <a:defRPr lang="zh-CN" altLang="en-US" sz="2100" b="1" kern="1200">
                <a:solidFill>
                  <a:schemeClr val="tx1"/>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cs typeface="+mn-cs"/>
              </a:defRPr>
            </a:lvl2pPr>
            <a:lvl3pPr marL="857250" indent="-171450" algn="l" rtl="0" eaLnBrk="1" fontAlgn="base" hangingPunct="1">
              <a:spcBef>
                <a:spcPct val="20000"/>
              </a:spcBef>
              <a:spcAft>
                <a:spcPct val="0"/>
              </a:spcAft>
              <a:buClr>
                <a:schemeClr val="tx1"/>
              </a:buClr>
              <a:buChar char="•"/>
              <a:defRPr lang="zh-CN" altLang="en-US" sz="1800" b="1" kern="1200">
                <a:solidFill>
                  <a:schemeClr val="tx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mn-cs"/>
              </a:defRPr>
            </a:lvl3pPr>
            <a:lvl4pPr marL="1200150" indent="-171450" algn="l" rtl="0" eaLnBrk="1" fontAlgn="base" hangingPunct="1">
              <a:spcBef>
                <a:spcPct val="20000"/>
              </a:spcBef>
              <a:spcAft>
                <a:spcPct val="0"/>
              </a:spcAft>
              <a:buChar char="–"/>
              <a:defRPr lang="zh-CN" altLang="en-US" sz="1500" b="1" kern="1200">
                <a:solidFill>
                  <a:schemeClr val="tx1"/>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cs typeface="+mn-cs"/>
              </a:defRPr>
            </a:lvl4pPr>
            <a:lvl5pPr marL="1543050" indent="-171450" algn="l" rtl="0" eaLnBrk="1" fontAlgn="base" hangingPunct="1">
              <a:spcBef>
                <a:spcPct val="20000"/>
              </a:spcBef>
              <a:spcAft>
                <a:spcPct val="0"/>
              </a:spcAft>
              <a:buChar char="»"/>
              <a:defRPr lang="zh-CN" altLang="en-US" sz="1500" b="1" kern="1200">
                <a:solidFill>
                  <a:schemeClr val="tx1"/>
                </a:solidFill>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449263">
              <a:buFont typeface="Wingdings" panose="05000000000000000000" pitchFamily="2" charset="2"/>
              <a:buNone/>
            </a:pPr>
            <a:r>
              <a:rPr lang="zh-CN" altLang="en-US" sz="2000" dirty="0">
                <a:solidFill>
                  <a:srgbClr val="003300"/>
                </a:solidFill>
              </a:rPr>
              <a:t>处理网页需要对</a:t>
            </a:r>
            <a:r>
              <a:rPr lang="en-US" altLang="zh-CN" sz="2000" dirty="0">
                <a:solidFill>
                  <a:srgbClr val="003300"/>
                </a:solidFill>
              </a:rPr>
              <a:t>HTML </a:t>
            </a:r>
            <a:r>
              <a:rPr lang="zh-CN" altLang="en-US" sz="2000" dirty="0">
                <a:solidFill>
                  <a:srgbClr val="003300"/>
                </a:solidFill>
              </a:rPr>
              <a:t>有一定的理解，然而实现爬虫就不算复杂，这里仅介绍</a:t>
            </a:r>
            <a:r>
              <a:rPr lang="en-US" altLang="zh-CN" sz="2000" dirty="0">
                <a:solidFill>
                  <a:srgbClr val="003300"/>
                </a:solidFill>
              </a:rPr>
              <a:t>beautifulsoup4 </a:t>
            </a:r>
            <a:r>
              <a:rPr lang="zh-CN" altLang="en-US" sz="2000" dirty="0">
                <a:solidFill>
                  <a:srgbClr val="003300"/>
                </a:solidFill>
              </a:rPr>
              <a:t>库中与爬虫相关的一些属性和操作。</a:t>
            </a:r>
            <a:endParaRPr lang="en-US" altLang="zh-CN" sz="2000" dirty="0">
              <a:solidFill>
                <a:srgbClr val="003300"/>
              </a:solidFill>
            </a:endParaRPr>
          </a:p>
          <a:p>
            <a:pPr marL="0" indent="449263">
              <a:buFont typeface="Wingdings" panose="05000000000000000000" pitchFamily="2" charset="2"/>
              <a:buNone/>
            </a:pPr>
            <a:r>
              <a:rPr lang="en-US" altLang="zh-CN" sz="2000" dirty="0">
                <a:solidFill>
                  <a:srgbClr val="003300"/>
                </a:solidFill>
              </a:rPr>
              <a:t>beautifulsoup4 </a:t>
            </a:r>
            <a:r>
              <a:rPr lang="zh-CN" altLang="en-US" sz="2000" dirty="0">
                <a:solidFill>
                  <a:srgbClr val="003300"/>
                </a:solidFill>
              </a:rPr>
              <a:t>库是一个非常完备且活跃的</a:t>
            </a:r>
            <a:r>
              <a:rPr lang="en-US" altLang="zh-CN" sz="2000" dirty="0">
                <a:solidFill>
                  <a:srgbClr val="003300"/>
                </a:solidFill>
              </a:rPr>
              <a:t>HTML </a:t>
            </a:r>
            <a:r>
              <a:rPr lang="zh-CN" altLang="en-US" sz="2000" dirty="0">
                <a:solidFill>
                  <a:srgbClr val="003300"/>
                </a:solidFill>
              </a:rPr>
              <a:t>解析函数库，它还可以完成更多复杂操作。深入使用请阅读</a:t>
            </a:r>
            <a:r>
              <a:rPr lang="en-US" altLang="zh-CN" sz="2000" dirty="0">
                <a:solidFill>
                  <a:srgbClr val="003300"/>
                </a:solidFill>
              </a:rPr>
              <a:t>beautifulsoup4 </a:t>
            </a:r>
            <a:r>
              <a:rPr lang="zh-CN" altLang="en-US" sz="2000" dirty="0">
                <a:solidFill>
                  <a:srgbClr val="003300"/>
                </a:solidFill>
              </a:rPr>
              <a:t>库官方网站上提供的使用文档。</a:t>
            </a:r>
          </a:p>
        </p:txBody>
      </p:sp>
    </p:spTree>
    <p:extLst>
      <p:ext uri="{BB962C8B-B14F-4D97-AF65-F5344CB8AC3E}">
        <p14:creationId xmlns:p14="http://schemas.microsoft.com/office/powerpoint/2010/main" val="1345418322"/>
      </p:ext>
    </p:extLst>
  </p:cSld>
  <p:clrMapOvr>
    <a:masterClrMapping/>
  </p:clrMapOvr>
  <p:transition spd="slow">
    <p:wipe dir="d"/>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标题 1"/>
          <p:cNvSpPr>
            <a:spLocks noGrp="1"/>
          </p:cNvSpPr>
          <p:nvPr>
            <p:ph type="title"/>
          </p:nvPr>
        </p:nvSpPr>
        <p:spPr/>
        <p:txBody>
          <a:bodyPr/>
          <a:lstStyle/>
          <a:p>
            <a:r>
              <a:rPr lang="en-US"/>
              <a:t>beautifulsoup4</a:t>
            </a:r>
            <a:r>
              <a:rPr altLang="en-US"/>
              <a:t>库</a:t>
            </a:r>
          </a:p>
        </p:txBody>
      </p:sp>
      <p:sp>
        <p:nvSpPr>
          <p:cNvPr id="72707" name="内容占位符 2"/>
          <p:cNvSpPr>
            <a:spLocks noGrp="1"/>
          </p:cNvSpPr>
          <p:nvPr>
            <p:ph idx="1"/>
          </p:nvPr>
        </p:nvSpPr>
        <p:spPr>
          <a:xfrm>
            <a:off x="457200" y="807244"/>
            <a:ext cx="8229600" cy="1631216"/>
          </a:xfrm>
        </p:spPr>
        <p:txBody>
          <a:bodyPr>
            <a:spAutoFit/>
          </a:bodyPr>
          <a:lstStyle/>
          <a:p>
            <a:pPr marL="0" indent="449263">
              <a:buNone/>
            </a:pPr>
            <a:r>
              <a:rPr altLang="en-US" sz="2000" dirty="0">
                <a:solidFill>
                  <a:srgbClr val="003300"/>
                </a:solidFill>
              </a:rPr>
              <a:t>处理网页需要对</a:t>
            </a:r>
            <a:r>
              <a:rPr lang="en-US" sz="2000" dirty="0">
                <a:solidFill>
                  <a:srgbClr val="003300"/>
                </a:solidFill>
              </a:rPr>
              <a:t>HTML </a:t>
            </a:r>
            <a:r>
              <a:rPr altLang="en-US" sz="2000" dirty="0">
                <a:solidFill>
                  <a:srgbClr val="003300"/>
                </a:solidFill>
              </a:rPr>
              <a:t>有一定的理解，然而实现爬虫就不算复杂，这里仅介绍</a:t>
            </a:r>
            <a:r>
              <a:rPr lang="en-US" sz="2000" dirty="0">
                <a:solidFill>
                  <a:srgbClr val="003300"/>
                </a:solidFill>
              </a:rPr>
              <a:t>beautifulsoup4 </a:t>
            </a:r>
            <a:r>
              <a:rPr altLang="en-US" sz="2000" dirty="0">
                <a:solidFill>
                  <a:srgbClr val="003300"/>
                </a:solidFill>
              </a:rPr>
              <a:t>库中与爬虫相关的一些属性和操作。</a:t>
            </a:r>
            <a:r>
              <a:rPr lang="en-US" sz="2000" dirty="0">
                <a:solidFill>
                  <a:srgbClr val="003300"/>
                </a:solidFill>
              </a:rPr>
              <a:t>beautifulsoup4 </a:t>
            </a:r>
            <a:r>
              <a:rPr altLang="en-US" sz="2000" dirty="0">
                <a:solidFill>
                  <a:srgbClr val="003300"/>
                </a:solidFill>
              </a:rPr>
              <a:t>库是一个非常完备且活跃的</a:t>
            </a:r>
            <a:r>
              <a:rPr lang="en-US" sz="2000" dirty="0">
                <a:solidFill>
                  <a:srgbClr val="003300"/>
                </a:solidFill>
              </a:rPr>
              <a:t>HTML </a:t>
            </a:r>
            <a:r>
              <a:rPr altLang="en-US" sz="2000" dirty="0">
                <a:solidFill>
                  <a:srgbClr val="003300"/>
                </a:solidFill>
              </a:rPr>
              <a:t>解析函数库，它还可以完成更多复杂操作。深入使用请阅读</a:t>
            </a:r>
            <a:r>
              <a:rPr lang="en-US" sz="2000" dirty="0">
                <a:solidFill>
                  <a:srgbClr val="003300"/>
                </a:solidFill>
              </a:rPr>
              <a:t>beautifulsoup4 </a:t>
            </a:r>
            <a:r>
              <a:rPr altLang="en-US" sz="2000" dirty="0">
                <a:solidFill>
                  <a:srgbClr val="003300"/>
                </a:solidFill>
              </a:rPr>
              <a:t>库官方网站上提供的使用文档。</a:t>
            </a:r>
          </a:p>
        </p:txBody>
      </p:sp>
    </p:spTree>
    <p:extLst>
      <p:ext uri="{BB962C8B-B14F-4D97-AF65-F5344CB8AC3E}">
        <p14:creationId xmlns:p14="http://schemas.microsoft.com/office/powerpoint/2010/main" val="1363559121"/>
      </p:ext>
    </p:extLst>
  </p:cSld>
  <p:clrMapOvr>
    <a:masterClrMapping/>
  </p:clrMapOvr>
  <p:transition spd="slow">
    <p:wipe dir="d"/>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标题 1"/>
          <p:cNvSpPr>
            <a:spLocks noGrp="1"/>
          </p:cNvSpPr>
          <p:nvPr>
            <p:ph type="title"/>
          </p:nvPr>
        </p:nvSpPr>
        <p:spPr/>
        <p:txBody>
          <a:bodyPr/>
          <a:lstStyle/>
          <a:p>
            <a:r>
              <a:rPr altLang="en-US"/>
              <a:t>思考与练习：</a:t>
            </a:r>
          </a:p>
        </p:txBody>
      </p:sp>
      <p:sp>
        <p:nvSpPr>
          <p:cNvPr id="3" name="内容占位符 2"/>
          <p:cNvSpPr>
            <a:spLocks noGrp="1"/>
          </p:cNvSpPr>
          <p:nvPr>
            <p:ph idx="1"/>
          </p:nvPr>
        </p:nvSpPr>
        <p:spPr>
          <a:xfrm>
            <a:off x="457200" y="807244"/>
            <a:ext cx="8229600" cy="769441"/>
          </a:xfrm>
        </p:spPr>
        <p:txBody>
          <a:bodyPr>
            <a:spAutoFit/>
          </a:bodyPr>
          <a:lstStyle/>
          <a:p>
            <a:pPr marL="0" indent="0">
              <a:buNone/>
              <a:defRPr/>
            </a:pPr>
            <a:r>
              <a:rPr lang="en-US" sz="2000" dirty="0">
                <a:solidFill>
                  <a:srgbClr val="003300"/>
                </a:solidFill>
              </a:rPr>
              <a:t>1.</a:t>
            </a:r>
            <a:r>
              <a:rPr altLang="en-US" sz="2000" dirty="0">
                <a:solidFill>
                  <a:srgbClr val="003300"/>
                </a:solidFill>
              </a:rPr>
              <a:t>下列哪个不属于</a:t>
            </a:r>
            <a:r>
              <a:rPr lang="en-US" sz="2000" dirty="0">
                <a:solidFill>
                  <a:srgbClr val="003300"/>
                </a:solidFill>
              </a:rPr>
              <a:t>HTML </a:t>
            </a:r>
            <a:r>
              <a:rPr altLang="en-US" sz="2000" dirty="0">
                <a:solidFill>
                  <a:srgbClr val="003300"/>
                </a:solidFill>
              </a:rPr>
              <a:t>的</a:t>
            </a:r>
            <a:r>
              <a:rPr lang="en-US" sz="2000" dirty="0">
                <a:solidFill>
                  <a:srgbClr val="003300"/>
                </a:solidFill>
              </a:rPr>
              <a:t>Tag</a:t>
            </a:r>
            <a:r>
              <a:rPr altLang="en-US" sz="2000" dirty="0">
                <a:solidFill>
                  <a:srgbClr val="003300"/>
                </a:solidFill>
              </a:rPr>
              <a:t>？</a:t>
            </a:r>
            <a:endParaRPr lang="en-US" sz="2000" dirty="0">
              <a:solidFill>
                <a:srgbClr val="003300"/>
              </a:solidFill>
            </a:endParaRPr>
          </a:p>
          <a:p>
            <a:pPr marL="0" indent="0">
              <a:buNone/>
              <a:defRPr/>
            </a:pPr>
            <a:r>
              <a:rPr lang="en-US" sz="2000" dirty="0">
                <a:solidFill>
                  <a:srgbClr val="003300"/>
                </a:solidFill>
              </a:rPr>
              <a:t>	A title 	B a 	C class 	D head</a:t>
            </a:r>
            <a:endParaRPr altLang="en-US" sz="2000" dirty="0">
              <a:solidFill>
                <a:srgbClr val="003300"/>
              </a:solidFill>
            </a:endParaRPr>
          </a:p>
        </p:txBody>
      </p:sp>
      <p:sp>
        <p:nvSpPr>
          <p:cNvPr id="4" name="内容占位符 2">
            <a:extLst>
              <a:ext uri="{FF2B5EF4-FFF2-40B4-BE49-F238E27FC236}">
                <a16:creationId xmlns:a16="http://schemas.microsoft.com/office/drawing/2014/main" id="{64CAB677-4890-4C75-9589-160E7C877985}"/>
              </a:ext>
            </a:extLst>
          </p:cNvPr>
          <p:cNvSpPr txBox="1">
            <a:spLocks/>
          </p:cNvSpPr>
          <p:nvPr/>
        </p:nvSpPr>
        <p:spPr bwMode="auto">
          <a:xfrm>
            <a:off x="5508104" y="1977426"/>
            <a:ext cx="2591990" cy="3046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lvl1pPr marL="257175" indent="-257175" algn="l" rtl="0" eaLnBrk="1" fontAlgn="base" hangingPunct="1">
              <a:spcBef>
                <a:spcPct val="20000"/>
              </a:spcBef>
              <a:spcAft>
                <a:spcPct val="0"/>
              </a:spcAft>
              <a:buClr>
                <a:schemeClr val="hlink"/>
              </a:buClr>
              <a:buFont typeface="Wingdings" panose="05000000000000000000" pitchFamily="2" charset="2"/>
              <a:buChar char="v"/>
              <a:defRPr lang="zh-CN" altLang="en-US" sz="2400" b="1" kern="1200">
                <a:solidFill>
                  <a:srgbClr val="6633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defRPr>
            </a:lvl1pPr>
            <a:lvl2pPr marL="557213" indent="-214313" algn="l" rtl="0" eaLnBrk="1" fontAlgn="base" hangingPunct="1">
              <a:spcBef>
                <a:spcPct val="20000"/>
              </a:spcBef>
              <a:spcAft>
                <a:spcPct val="0"/>
              </a:spcAft>
              <a:buClr>
                <a:schemeClr val="accent1"/>
              </a:buClr>
              <a:buFont typeface="Wingdings" panose="05000000000000000000" pitchFamily="2" charset="2"/>
              <a:buChar char="§"/>
              <a:defRPr lang="zh-CN" altLang="en-US" sz="2100" b="1" kern="1200">
                <a:solidFill>
                  <a:schemeClr val="tx1"/>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cs typeface="+mn-cs"/>
              </a:defRPr>
            </a:lvl2pPr>
            <a:lvl3pPr marL="857250" indent="-171450" algn="l" rtl="0" eaLnBrk="1" fontAlgn="base" hangingPunct="1">
              <a:spcBef>
                <a:spcPct val="20000"/>
              </a:spcBef>
              <a:spcAft>
                <a:spcPct val="0"/>
              </a:spcAft>
              <a:buClr>
                <a:schemeClr val="tx1"/>
              </a:buClr>
              <a:buChar char="•"/>
              <a:defRPr lang="zh-CN" altLang="en-US" sz="1800" b="1" kern="1200">
                <a:solidFill>
                  <a:schemeClr val="tx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mn-cs"/>
              </a:defRPr>
            </a:lvl3pPr>
            <a:lvl4pPr marL="1200150" indent="-171450" algn="l" rtl="0" eaLnBrk="1" fontAlgn="base" hangingPunct="1">
              <a:spcBef>
                <a:spcPct val="20000"/>
              </a:spcBef>
              <a:spcAft>
                <a:spcPct val="0"/>
              </a:spcAft>
              <a:buChar char="–"/>
              <a:defRPr lang="zh-CN" altLang="en-US" sz="1500" b="1" kern="1200">
                <a:solidFill>
                  <a:schemeClr val="tx1"/>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cs typeface="+mn-cs"/>
              </a:defRPr>
            </a:lvl4pPr>
            <a:lvl5pPr marL="1543050" indent="-171450" algn="l" rtl="0" eaLnBrk="1" fontAlgn="base" hangingPunct="1">
              <a:spcBef>
                <a:spcPct val="20000"/>
              </a:spcBef>
              <a:spcAft>
                <a:spcPct val="0"/>
              </a:spcAft>
              <a:buChar char="»"/>
              <a:defRPr lang="zh-CN" altLang="en-US" sz="1500" b="1" kern="1200">
                <a:solidFill>
                  <a:schemeClr val="tx1"/>
                </a:solidFill>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spcBef>
                <a:spcPts val="0"/>
              </a:spcBef>
              <a:buFont typeface="Wingdings" panose="05000000000000000000" pitchFamily="2" charset="2"/>
              <a:buNone/>
              <a:defRPr/>
            </a:pPr>
            <a:r>
              <a:rPr lang="en-US" sz="1600" dirty="0">
                <a:latin typeface="宋体" panose="02010600030101010101" pitchFamily="2" charset="-122"/>
                <a:ea typeface="宋体" panose="02010600030101010101" pitchFamily="2" charset="-122"/>
              </a:rPr>
              <a:t>&lt;html&gt;</a:t>
            </a:r>
          </a:p>
          <a:p>
            <a:pPr marL="225029" lvl="1" indent="0">
              <a:spcBef>
                <a:spcPts val="0"/>
              </a:spcBef>
              <a:buFont typeface="Wingdings" panose="05000000000000000000" pitchFamily="2" charset="2"/>
              <a:buNone/>
              <a:defRPr/>
            </a:pPr>
            <a:r>
              <a:rPr lang="en-US" sz="1600" dirty="0">
                <a:latin typeface="宋体" panose="02010600030101010101" pitchFamily="2" charset="-122"/>
                <a:ea typeface="宋体" panose="02010600030101010101" pitchFamily="2" charset="-122"/>
              </a:rPr>
              <a:t>&lt;head&gt;</a:t>
            </a:r>
          </a:p>
          <a:p>
            <a:pPr marL="225029" lvl="1" indent="0">
              <a:spcBef>
                <a:spcPts val="0"/>
              </a:spcBef>
              <a:buFont typeface="Wingdings" panose="05000000000000000000" pitchFamily="2" charset="2"/>
              <a:buNone/>
              <a:defRPr/>
            </a:pPr>
            <a:r>
              <a:rPr lang="en-US" sz="1600" dirty="0">
                <a:latin typeface="宋体" panose="02010600030101010101" pitchFamily="2" charset="-122"/>
                <a:ea typeface="宋体" panose="02010600030101010101" pitchFamily="2" charset="-122"/>
              </a:rPr>
              <a:t>&lt;title&gt;Simple test&lt;/title&gt;</a:t>
            </a:r>
          </a:p>
          <a:p>
            <a:pPr marL="225029" lvl="1" indent="0">
              <a:spcBef>
                <a:spcPts val="0"/>
              </a:spcBef>
              <a:buFont typeface="Wingdings" panose="05000000000000000000" pitchFamily="2" charset="2"/>
              <a:buNone/>
              <a:defRPr/>
            </a:pPr>
            <a:r>
              <a:rPr lang="en-US" sz="1600" dirty="0">
                <a:latin typeface="宋体" panose="02010600030101010101" pitchFamily="2" charset="-122"/>
                <a:ea typeface="宋体" panose="02010600030101010101" pitchFamily="2" charset="-122"/>
              </a:rPr>
              <a:t>&lt;/head&gt;</a:t>
            </a:r>
          </a:p>
          <a:p>
            <a:pPr marL="225029" lvl="1" indent="0">
              <a:spcBef>
                <a:spcPts val="0"/>
              </a:spcBef>
              <a:buFont typeface="Wingdings" panose="05000000000000000000" pitchFamily="2" charset="2"/>
              <a:buNone/>
              <a:defRPr/>
            </a:pPr>
            <a:r>
              <a:rPr lang="en-US" sz="1600" dirty="0">
                <a:latin typeface="宋体" panose="02010600030101010101" pitchFamily="2" charset="-122"/>
                <a:ea typeface="宋体" panose="02010600030101010101" pitchFamily="2" charset="-122"/>
              </a:rPr>
              <a:t>&lt;body&gt;</a:t>
            </a:r>
          </a:p>
          <a:p>
            <a:pPr marL="225029" lvl="1" indent="0">
              <a:spcBef>
                <a:spcPts val="0"/>
              </a:spcBef>
              <a:buFont typeface="Wingdings" panose="05000000000000000000" pitchFamily="2" charset="2"/>
              <a:buNone/>
              <a:defRPr/>
            </a:pPr>
            <a:r>
              <a:rPr lang="en-US" sz="1600" dirty="0">
                <a:latin typeface="宋体" panose="02010600030101010101" pitchFamily="2" charset="-122"/>
                <a:ea typeface="宋体" panose="02010600030101010101" pitchFamily="2" charset="-122"/>
              </a:rPr>
              <a:t>&lt;p id="China"&gt;</a:t>
            </a:r>
            <a:r>
              <a:rPr lang="zh-CN" altLang="en-US" sz="1600" dirty="0">
                <a:latin typeface="宋体" panose="02010600030101010101" pitchFamily="2" charset="-122"/>
                <a:ea typeface="宋体" panose="02010600030101010101" pitchFamily="2" charset="-122"/>
              </a:rPr>
              <a:t>中国，</a:t>
            </a:r>
            <a:r>
              <a:rPr lang="en-US" altLang="zh-CN" sz="1600" dirty="0">
                <a:latin typeface="宋体" panose="02010600030101010101" pitchFamily="2" charset="-122"/>
                <a:ea typeface="宋体" panose="02010600030101010101" pitchFamily="2" charset="-122"/>
              </a:rPr>
              <a:t>&lt;</a:t>
            </a:r>
            <a:r>
              <a:rPr lang="en-US" sz="1600" dirty="0">
                <a:latin typeface="宋体" panose="02010600030101010101" pitchFamily="2" charset="-122"/>
                <a:ea typeface="宋体" panose="02010600030101010101" pitchFamily="2" charset="-122"/>
              </a:rPr>
              <a:t>b&gt;</a:t>
            </a:r>
            <a:r>
              <a:rPr lang="zh-CN" altLang="en-US" sz="1600" dirty="0">
                <a:latin typeface="宋体" panose="02010600030101010101" pitchFamily="2" charset="-122"/>
                <a:ea typeface="宋体" panose="02010600030101010101" pitchFamily="2" charset="-122"/>
              </a:rPr>
              <a:t>你好！</a:t>
            </a:r>
            <a:r>
              <a:rPr lang="en-US" altLang="zh-CN" sz="1600" dirty="0">
                <a:latin typeface="宋体" panose="02010600030101010101" pitchFamily="2" charset="-122"/>
                <a:ea typeface="宋体" panose="02010600030101010101" pitchFamily="2" charset="-122"/>
              </a:rPr>
              <a:t>&lt;/</a:t>
            </a:r>
            <a:r>
              <a:rPr lang="en-US" sz="1600" dirty="0">
                <a:latin typeface="宋体" panose="02010600030101010101" pitchFamily="2" charset="-122"/>
                <a:ea typeface="宋体" panose="02010600030101010101" pitchFamily="2" charset="-122"/>
              </a:rPr>
              <a:t>b&gt;。 &lt;/p&gt;</a:t>
            </a:r>
          </a:p>
          <a:p>
            <a:pPr marL="225029" lvl="1" indent="0">
              <a:spcBef>
                <a:spcPts val="0"/>
              </a:spcBef>
              <a:buFont typeface="Wingdings" panose="05000000000000000000" pitchFamily="2" charset="2"/>
              <a:buNone/>
              <a:defRPr/>
            </a:pPr>
            <a:r>
              <a:rPr lang="en-US" sz="1600" dirty="0">
                <a:latin typeface="宋体" panose="02010600030101010101" pitchFamily="2" charset="-122"/>
                <a:ea typeface="宋体" panose="02010600030101010101" pitchFamily="2" charset="-122"/>
              </a:rPr>
              <a:t>&lt;p id="World"&gt;</a:t>
            </a:r>
            <a:r>
              <a:rPr lang="zh-CN" altLang="en-US" sz="1600" dirty="0">
                <a:latin typeface="宋体" panose="02010600030101010101" pitchFamily="2" charset="-122"/>
                <a:ea typeface="宋体" panose="02010600030101010101" pitchFamily="2" charset="-122"/>
              </a:rPr>
              <a:t>世界，</a:t>
            </a:r>
            <a:r>
              <a:rPr lang="en-US" altLang="zh-CN" sz="1600" dirty="0">
                <a:latin typeface="宋体" panose="02010600030101010101" pitchFamily="2" charset="-122"/>
                <a:ea typeface="宋体" panose="02010600030101010101" pitchFamily="2" charset="-122"/>
              </a:rPr>
              <a:t>&lt;</a:t>
            </a:r>
            <a:r>
              <a:rPr lang="en-US" sz="1600" dirty="0">
                <a:latin typeface="宋体" panose="02010600030101010101" pitchFamily="2" charset="-122"/>
                <a:ea typeface="宋体" panose="02010600030101010101" pitchFamily="2" charset="-122"/>
              </a:rPr>
              <a:t>b&gt;</a:t>
            </a:r>
            <a:r>
              <a:rPr lang="zh-CN" altLang="en-US" sz="1600" dirty="0">
                <a:latin typeface="宋体" panose="02010600030101010101" pitchFamily="2" charset="-122"/>
                <a:ea typeface="宋体" panose="02010600030101010101" pitchFamily="2" charset="-122"/>
              </a:rPr>
              <a:t>大同！</a:t>
            </a:r>
            <a:r>
              <a:rPr lang="en-US" altLang="zh-CN" sz="1600" dirty="0">
                <a:latin typeface="宋体" panose="02010600030101010101" pitchFamily="2" charset="-122"/>
                <a:ea typeface="宋体" panose="02010600030101010101" pitchFamily="2" charset="-122"/>
              </a:rPr>
              <a:t>&lt;/</a:t>
            </a:r>
            <a:r>
              <a:rPr lang="en-US" sz="1600" dirty="0">
                <a:latin typeface="宋体" panose="02010600030101010101" pitchFamily="2" charset="-122"/>
                <a:ea typeface="宋体" panose="02010600030101010101" pitchFamily="2" charset="-122"/>
              </a:rPr>
              <a:t>b&gt;。 &lt;/p&gt;</a:t>
            </a:r>
          </a:p>
          <a:p>
            <a:pPr marL="225029" lvl="1" indent="0">
              <a:spcBef>
                <a:spcPts val="0"/>
              </a:spcBef>
              <a:buFont typeface="Wingdings" panose="05000000000000000000" pitchFamily="2" charset="2"/>
              <a:buNone/>
              <a:defRPr/>
            </a:pPr>
            <a:r>
              <a:rPr lang="en-US" sz="1600" dirty="0">
                <a:latin typeface="宋体" panose="02010600030101010101" pitchFamily="2" charset="-122"/>
                <a:ea typeface="宋体" panose="02010600030101010101" pitchFamily="2" charset="-122"/>
              </a:rPr>
              <a:t>&lt;/body&gt;</a:t>
            </a:r>
          </a:p>
          <a:p>
            <a:pPr marL="0" indent="0">
              <a:spcBef>
                <a:spcPts val="0"/>
              </a:spcBef>
              <a:buFont typeface="Wingdings" panose="05000000000000000000" pitchFamily="2" charset="2"/>
              <a:buNone/>
              <a:defRPr/>
            </a:pPr>
            <a:r>
              <a:rPr lang="en-US" sz="1600" dirty="0">
                <a:latin typeface="宋体" panose="02010600030101010101" pitchFamily="2" charset="-122"/>
                <a:ea typeface="宋体" panose="02010600030101010101" pitchFamily="2" charset="-122"/>
              </a:rPr>
              <a:t>&lt;/html&gt;</a:t>
            </a:r>
          </a:p>
        </p:txBody>
      </p:sp>
      <p:sp>
        <p:nvSpPr>
          <p:cNvPr id="5" name="内容占位符 2">
            <a:extLst>
              <a:ext uri="{FF2B5EF4-FFF2-40B4-BE49-F238E27FC236}">
                <a16:creationId xmlns:a16="http://schemas.microsoft.com/office/drawing/2014/main" id="{6B3A30F5-A4EF-49A7-8BBE-6C1823245C62}"/>
              </a:ext>
            </a:extLst>
          </p:cNvPr>
          <p:cNvSpPr txBox="1">
            <a:spLocks/>
          </p:cNvSpPr>
          <p:nvPr/>
        </p:nvSpPr>
        <p:spPr bwMode="auto">
          <a:xfrm>
            <a:off x="755576" y="2139702"/>
            <a:ext cx="4680520" cy="15261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457200" algn="just">
              <a:lnSpc>
                <a:spcPct val="200000"/>
              </a:lnSpc>
              <a:buClr>
                <a:srgbClr val="0066FF"/>
              </a:buClr>
              <a:buFont typeface="Wingdings" panose="05000000000000000000" pitchFamily="2" charset="2"/>
              <a:buChar char="n"/>
              <a:defRPr sz="2400">
                <a:solidFill>
                  <a:schemeClr val="tx1"/>
                </a:solidFill>
                <a:latin typeface="微软雅黑" panose="020B0503020204020204" pitchFamily="34" charset="-122"/>
                <a:ea typeface="微软雅黑" panose="020B0503020204020204" pitchFamily="34" charset="-122"/>
              </a:defRPr>
            </a:lvl1pPr>
            <a:lvl2pPr marL="742950" indent="-457200" algn="just">
              <a:lnSpc>
                <a:spcPct val="200000"/>
              </a:lnSpc>
              <a:buClr>
                <a:srgbClr val="0066FF"/>
              </a:buClr>
              <a:buFont typeface="Wingdings" panose="05000000000000000000" pitchFamily="2" charset="2"/>
              <a:buChar char="n"/>
              <a:defRPr sz="2000">
                <a:solidFill>
                  <a:schemeClr val="tx1"/>
                </a:solidFill>
                <a:latin typeface="微软雅黑" panose="020B0503020204020204" pitchFamily="34" charset="-122"/>
                <a:ea typeface="微软雅黑" panose="020B0503020204020204" pitchFamily="34" charset="-122"/>
              </a:defRPr>
            </a:lvl2pPr>
            <a:lvl3pPr marL="1143000" indent="-457200" algn="just">
              <a:lnSpc>
                <a:spcPct val="200000"/>
              </a:lnSpc>
              <a:buClr>
                <a:srgbClr val="0066FF"/>
              </a:buClr>
              <a:buFont typeface="Wingdings" panose="05000000000000000000" pitchFamily="2" charset="2"/>
              <a:buChar char="n"/>
              <a:defRPr>
                <a:solidFill>
                  <a:schemeClr val="tx1"/>
                </a:solidFill>
                <a:latin typeface="微软雅黑" panose="020B0503020204020204" pitchFamily="34" charset="-122"/>
                <a:ea typeface="微软雅黑" panose="020B0503020204020204" pitchFamily="34" charset="-122"/>
              </a:defRPr>
            </a:lvl3pPr>
            <a:lvl4pPr marL="1600200" indent="-457200" algn="just">
              <a:lnSpc>
                <a:spcPct val="200000"/>
              </a:lnSpc>
              <a:buClr>
                <a:srgbClr val="0066FF"/>
              </a:buClr>
              <a:buFont typeface="Wingdings" panose="05000000000000000000" pitchFamily="2" charset="2"/>
              <a:buChar char="n"/>
              <a:defRPr sz="2000">
                <a:solidFill>
                  <a:schemeClr val="tx1"/>
                </a:solidFill>
                <a:latin typeface="微软雅黑" panose="020B0503020204020204" pitchFamily="34" charset="-122"/>
                <a:ea typeface="微软雅黑" panose="020B0503020204020204" pitchFamily="34" charset="-122"/>
              </a:defRPr>
            </a:lvl4pPr>
            <a:lvl5pPr marL="2057400" indent="-457200" algn="just">
              <a:lnSpc>
                <a:spcPct val="200000"/>
              </a:lnSpc>
              <a:buClr>
                <a:srgbClr val="0066FF"/>
              </a:buClr>
              <a:buFont typeface="Wingdings" panose="05000000000000000000" pitchFamily="2" charset="2"/>
              <a:buChar char="n"/>
              <a:defRPr sz="2000">
                <a:solidFill>
                  <a:schemeClr val="tx1"/>
                </a:solidFill>
                <a:latin typeface="微软雅黑" panose="020B0503020204020204" pitchFamily="34" charset="-122"/>
                <a:ea typeface="微软雅黑" panose="020B0503020204020204" pitchFamily="34" charset="-122"/>
              </a:defRPr>
            </a:lvl5pPr>
            <a:lvl6pPr marL="2514600" indent="-457200" algn="just" eaLnBrk="0" fontAlgn="base" hangingPunct="0">
              <a:lnSpc>
                <a:spcPct val="200000"/>
              </a:lnSpc>
              <a:spcBef>
                <a:spcPct val="0"/>
              </a:spcBef>
              <a:spcAft>
                <a:spcPct val="0"/>
              </a:spcAft>
              <a:buClr>
                <a:srgbClr val="0066FF"/>
              </a:buClr>
              <a:buFont typeface="Wingdings" panose="05000000000000000000" pitchFamily="2" charset="2"/>
              <a:buChar char="n"/>
              <a:defRPr sz="2000">
                <a:solidFill>
                  <a:schemeClr val="tx1"/>
                </a:solidFill>
                <a:latin typeface="微软雅黑" panose="020B0503020204020204" pitchFamily="34" charset="-122"/>
                <a:ea typeface="微软雅黑" panose="020B0503020204020204" pitchFamily="34" charset="-122"/>
              </a:defRPr>
            </a:lvl6pPr>
            <a:lvl7pPr marL="2971800" indent="-457200" algn="just" eaLnBrk="0" fontAlgn="base" hangingPunct="0">
              <a:lnSpc>
                <a:spcPct val="200000"/>
              </a:lnSpc>
              <a:spcBef>
                <a:spcPct val="0"/>
              </a:spcBef>
              <a:spcAft>
                <a:spcPct val="0"/>
              </a:spcAft>
              <a:buClr>
                <a:srgbClr val="0066FF"/>
              </a:buClr>
              <a:buFont typeface="Wingdings" panose="05000000000000000000" pitchFamily="2" charset="2"/>
              <a:buChar char="n"/>
              <a:defRPr sz="2000">
                <a:solidFill>
                  <a:schemeClr val="tx1"/>
                </a:solidFill>
                <a:latin typeface="微软雅黑" panose="020B0503020204020204" pitchFamily="34" charset="-122"/>
                <a:ea typeface="微软雅黑" panose="020B0503020204020204" pitchFamily="34" charset="-122"/>
              </a:defRPr>
            </a:lvl7pPr>
            <a:lvl8pPr marL="3429000" indent="-457200" algn="just" eaLnBrk="0" fontAlgn="base" hangingPunct="0">
              <a:lnSpc>
                <a:spcPct val="200000"/>
              </a:lnSpc>
              <a:spcBef>
                <a:spcPct val="0"/>
              </a:spcBef>
              <a:spcAft>
                <a:spcPct val="0"/>
              </a:spcAft>
              <a:buClr>
                <a:srgbClr val="0066FF"/>
              </a:buClr>
              <a:buFont typeface="Wingdings" panose="05000000000000000000" pitchFamily="2" charset="2"/>
              <a:buChar char="n"/>
              <a:defRPr sz="2000">
                <a:solidFill>
                  <a:schemeClr val="tx1"/>
                </a:solidFill>
                <a:latin typeface="微软雅黑" panose="020B0503020204020204" pitchFamily="34" charset="-122"/>
                <a:ea typeface="微软雅黑" panose="020B0503020204020204" pitchFamily="34" charset="-122"/>
              </a:defRPr>
            </a:lvl8pPr>
            <a:lvl9pPr marL="3886200" indent="-457200" algn="just" eaLnBrk="0" fontAlgn="base" hangingPunct="0">
              <a:lnSpc>
                <a:spcPct val="200000"/>
              </a:lnSpc>
              <a:spcBef>
                <a:spcPct val="0"/>
              </a:spcBef>
              <a:spcAft>
                <a:spcPct val="0"/>
              </a:spcAft>
              <a:buClr>
                <a:srgbClr val="0066FF"/>
              </a:buClr>
              <a:buFont typeface="Wingdings" panose="05000000000000000000" pitchFamily="2" charset="2"/>
              <a:buChar char="n"/>
              <a:defRPr sz="2000">
                <a:solidFill>
                  <a:schemeClr val="tx1"/>
                </a:solidFill>
                <a:latin typeface="微软雅黑" panose="020B0503020204020204" pitchFamily="34" charset="-122"/>
                <a:ea typeface="微软雅黑" panose="020B0503020204020204" pitchFamily="34" charset="-122"/>
              </a:defRPr>
            </a:lvl9pPr>
          </a:lstStyle>
          <a:p>
            <a:pPr marL="0" indent="0">
              <a:lnSpc>
                <a:spcPct val="150000"/>
              </a:lnSpc>
              <a:buNone/>
            </a:pPr>
            <a:r>
              <a:rPr lang="zh-CN" altLang="en-US" sz="1600" dirty="0"/>
              <a:t>（</a:t>
            </a:r>
            <a:r>
              <a:rPr lang="en-US" altLang="zh-CN" sz="1600" dirty="0"/>
              <a:t>1</a:t>
            </a:r>
            <a:r>
              <a:rPr lang="zh-CN" altLang="en-US" sz="1600" dirty="0"/>
              <a:t>）打印</a:t>
            </a:r>
            <a:r>
              <a:rPr lang="en-US" altLang="zh-CN" sz="1600" dirty="0"/>
              <a:t>head </a:t>
            </a:r>
            <a:r>
              <a:rPr lang="zh-CN" altLang="en-US" sz="1600" dirty="0"/>
              <a:t>标签的内容；</a:t>
            </a:r>
          </a:p>
          <a:p>
            <a:pPr marL="0" indent="0">
              <a:lnSpc>
                <a:spcPct val="150000"/>
              </a:lnSpc>
              <a:buNone/>
            </a:pPr>
            <a:r>
              <a:rPr lang="zh-CN" altLang="en-US" sz="1600" dirty="0"/>
              <a:t>（</a:t>
            </a:r>
            <a:r>
              <a:rPr lang="en-US" altLang="zh-CN" sz="1600" dirty="0"/>
              <a:t>2</a:t>
            </a:r>
            <a:r>
              <a:rPr lang="zh-CN" altLang="en-US" sz="1600" dirty="0"/>
              <a:t>）获取</a:t>
            </a:r>
            <a:r>
              <a:rPr lang="en-US" altLang="zh-CN" sz="1600" dirty="0"/>
              <a:t>body </a:t>
            </a:r>
            <a:r>
              <a:rPr lang="zh-CN" altLang="en-US" sz="1600" dirty="0"/>
              <a:t>标签的内容；</a:t>
            </a:r>
          </a:p>
          <a:p>
            <a:pPr marL="0" indent="0">
              <a:lnSpc>
                <a:spcPct val="150000"/>
              </a:lnSpc>
              <a:buNone/>
            </a:pPr>
            <a:r>
              <a:rPr lang="zh-CN" altLang="en-US" sz="1600" dirty="0"/>
              <a:t>（</a:t>
            </a:r>
            <a:r>
              <a:rPr lang="en-US" altLang="zh-CN" sz="1600" dirty="0"/>
              <a:t>3</a:t>
            </a:r>
            <a:r>
              <a:rPr lang="zh-CN" altLang="en-US" sz="1600" dirty="0"/>
              <a:t>）获取</a:t>
            </a:r>
            <a:r>
              <a:rPr lang="en-US" altLang="zh-CN" sz="1600" dirty="0"/>
              <a:t>id </a:t>
            </a:r>
            <a:r>
              <a:rPr lang="zh-CN" altLang="en-US" sz="1600" dirty="0"/>
              <a:t>为</a:t>
            </a:r>
            <a:r>
              <a:rPr lang="en-US" altLang="zh-CN" sz="1600" dirty="0"/>
              <a:t>China </a:t>
            </a:r>
            <a:r>
              <a:rPr lang="zh-CN" altLang="en-US" sz="1600" dirty="0"/>
              <a:t>的标签对象；</a:t>
            </a:r>
          </a:p>
          <a:p>
            <a:pPr marL="0" indent="0">
              <a:lnSpc>
                <a:spcPct val="150000"/>
              </a:lnSpc>
              <a:buNone/>
            </a:pPr>
            <a:r>
              <a:rPr lang="zh-CN" altLang="en-US" sz="1600" dirty="0"/>
              <a:t>（</a:t>
            </a:r>
            <a:r>
              <a:rPr lang="en-US" altLang="zh-CN" sz="1600" dirty="0"/>
              <a:t>4</a:t>
            </a:r>
            <a:r>
              <a:rPr lang="zh-CN" altLang="en-US" sz="1600" dirty="0"/>
              <a:t>）获取并打印</a:t>
            </a:r>
            <a:r>
              <a:rPr lang="en-US" altLang="zh-CN" sz="1600" dirty="0"/>
              <a:t>HTML </a:t>
            </a:r>
            <a:r>
              <a:rPr lang="zh-CN" altLang="en-US" sz="1600" dirty="0"/>
              <a:t>页面中的中文字符。</a:t>
            </a:r>
            <a:endParaRPr lang="en-US" altLang="en-US" sz="1600" dirty="0"/>
          </a:p>
        </p:txBody>
      </p:sp>
      <p:sp>
        <p:nvSpPr>
          <p:cNvPr id="6" name="内容占位符 2">
            <a:extLst>
              <a:ext uri="{FF2B5EF4-FFF2-40B4-BE49-F238E27FC236}">
                <a16:creationId xmlns:a16="http://schemas.microsoft.com/office/drawing/2014/main" id="{18A24808-FDDD-4CC3-8B09-AE79D06F1F7C}"/>
              </a:ext>
            </a:extLst>
          </p:cNvPr>
          <p:cNvSpPr txBox="1">
            <a:spLocks/>
          </p:cNvSpPr>
          <p:nvPr/>
        </p:nvSpPr>
        <p:spPr bwMode="auto">
          <a:xfrm>
            <a:off x="457200" y="1577316"/>
            <a:ext cx="82296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lvl1pPr marL="257175" indent="-257175" algn="l" rtl="0" eaLnBrk="1" fontAlgn="base" hangingPunct="1">
              <a:spcBef>
                <a:spcPct val="20000"/>
              </a:spcBef>
              <a:spcAft>
                <a:spcPct val="0"/>
              </a:spcAft>
              <a:buClr>
                <a:schemeClr val="hlink"/>
              </a:buClr>
              <a:buFont typeface="Wingdings" panose="05000000000000000000" pitchFamily="2" charset="2"/>
              <a:buChar char="v"/>
              <a:defRPr lang="zh-CN" altLang="en-US" sz="2400" b="1" kern="1200">
                <a:solidFill>
                  <a:srgbClr val="6633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defRPr>
            </a:lvl1pPr>
            <a:lvl2pPr marL="557213" indent="-214313" algn="l" rtl="0" eaLnBrk="1" fontAlgn="base" hangingPunct="1">
              <a:spcBef>
                <a:spcPct val="20000"/>
              </a:spcBef>
              <a:spcAft>
                <a:spcPct val="0"/>
              </a:spcAft>
              <a:buClr>
                <a:schemeClr val="accent1"/>
              </a:buClr>
              <a:buFont typeface="Wingdings" panose="05000000000000000000" pitchFamily="2" charset="2"/>
              <a:buChar char="§"/>
              <a:defRPr lang="zh-CN" altLang="en-US" sz="2100" b="1" kern="1200">
                <a:solidFill>
                  <a:schemeClr val="tx1"/>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cs typeface="+mn-cs"/>
              </a:defRPr>
            </a:lvl2pPr>
            <a:lvl3pPr marL="857250" indent="-171450" algn="l" rtl="0" eaLnBrk="1" fontAlgn="base" hangingPunct="1">
              <a:spcBef>
                <a:spcPct val="20000"/>
              </a:spcBef>
              <a:spcAft>
                <a:spcPct val="0"/>
              </a:spcAft>
              <a:buClr>
                <a:schemeClr val="tx1"/>
              </a:buClr>
              <a:buChar char="•"/>
              <a:defRPr lang="zh-CN" altLang="en-US" sz="1800" b="1" kern="1200">
                <a:solidFill>
                  <a:schemeClr val="tx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mn-cs"/>
              </a:defRPr>
            </a:lvl3pPr>
            <a:lvl4pPr marL="1200150" indent="-171450" algn="l" rtl="0" eaLnBrk="1" fontAlgn="base" hangingPunct="1">
              <a:spcBef>
                <a:spcPct val="20000"/>
              </a:spcBef>
              <a:spcAft>
                <a:spcPct val="0"/>
              </a:spcAft>
              <a:buChar char="–"/>
              <a:defRPr lang="zh-CN" altLang="en-US" sz="1500" b="1" kern="1200">
                <a:solidFill>
                  <a:schemeClr val="tx1"/>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cs typeface="+mn-cs"/>
              </a:defRPr>
            </a:lvl4pPr>
            <a:lvl5pPr marL="1543050" indent="-171450" algn="l" rtl="0" eaLnBrk="1" fontAlgn="base" hangingPunct="1">
              <a:spcBef>
                <a:spcPct val="20000"/>
              </a:spcBef>
              <a:spcAft>
                <a:spcPct val="0"/>
              </a:spcAft>
              <a:buChar char="»"/>
              <a:defRPr lang="zh-CN" altLang="en-US" sz="1500" b="1" kern="1200">
                <a:solidFill>
                  <a:schemeClr val="tx1"/>
                </a:solidFill>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Font typeface="Wingdings" panose="05000000000000000000" pitchFamily="2" charset="2"/>
              <a:buNone/>
              <a:defRPr/>
            </a:pPr>
            <a:r>
              <a:rPr lang="en-US" sz="2000" dirty="0">
                <a:solidFill>
                  <a:srgbClr val="003300"/>
                </a:solidFill>
              </a:rPr>
              <a:t>2. </a:t>
            </a:r>
            <a:r>
              <a:rPr lang="zh-CN" altLang="en-US" sz="2000" dirty="0">
                <a:solidFill>
                  <a:srgbClr val="003300"/>
                </a:solidFill>
              </a:rPr>
              <a:t>这是一个简单的</a:t>
            </a:r>
            <a:r>
              <a:rPr lang="en-US" sz="2000" dirty="0">
                <a:solidFill>
                  <a:srgbClr val="003300"/>
                </a:solidFill>
              </a:rPr>
              <a:t>HTML </a:t>
            </a:r>
            <a:r>
              <a:rPr lang="zh-CN" altLang="en-US" sz="2000" dirty="0">
                <a:solidFill>
                  <a:srgbClr val="003300"/>
                </a:solidFill>
              </a:rPr>
              <a:t>页面，请保存为字符串，完成后面的计算要求。</a:t>
            </a:r>
          </a:p>
        </p:txBody>
      </p:sp>
    </p:spTree>
    <p:extLst>
      <p:ext uri="{BB962C8B-B14F-4D97-AF65-F5344CB8AC3E}">
        <p14:creationId xmlns:p14="http://schemas.microsoft.com/office/powerpoint/2010/main" val="2146322955"/>
      </p:ext>
    </p:extLst>
  </p:cSld>
  <p:clrMapOvr>
    <a:masterClrMapping/>
  </p:clrMapOvr>
  <p:transition spd="slow">
    <p:wipe dir="d"/>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标题 1"/>
          <p:cNvSpPr>
            <a:spLocks noGrp="1"/>
          </p:cNvSpPr>
          <p:nvPr>
            <p:ph type="title"/>
          </p:nvPr>
        </p:nvSpPr>
        <p:spPr/>
        <p:txBody>
          <a:bodyPr/>
          <a:lstStyle/>
          <a:p>
            <a:r>
              <a:rPr lang="zh-CN" altLang="en-US" dirty="0"/>
              <a:t>中国大学排名爬虫案例</a:t>
            </a:r>
            <a:endParaRPr altLang="en-US" dirty="0"/>
          </a:p>
        </p:txBody>
      </p:sp>
      <p:sp>
        <p:nvSpPr>
          <p:cNvPr id="76803" name="内容占位符 2"/>
          <p:cNvSpPr>
            <a:spLocks noGrp="1"/>
          </p:cNvSpPr>
          <p:nvPr>
            <p:ph idx="1"/>
          </p:nvPr>
        </p:nvSpPr>
        <p:spPr>
          <a:xfrm>
            <a:off x="457200" y="807244"/>
            <a:ext cx="8229600" cy="707886"/>
          </a:xfrm>
        </p:spPr>
        <p:txBody>
          <a:bodyPr>
            <a:spAutoFit/>
          </a:bodyPr>
          <a:lstStyle/>
          <a:p>
            <a:pPr marL="0" indent="539750">
              <a:buNone/>
            </a:pPr>
            <a:r>
              <a:rPr altLang="en-US" sz="2000" dirty="0">
                <a:solidFill>
                  <a:srgbClr val="003300"/>
                </a:solidFill>
              </a:rPr>
              <a:t>这是一个获取中国大学排名的爬虫实例，采用了</a:t>
            </a:r>
            <a:r>
              <a:rPr lang="en-US" sz="2000" dirty="0">
                <a:solidFill>
                  <a:srgbClr val="003300"/>
                </a:solidFill>
              </a:rPr>
              <a:t>requests </a:t>
            </a:r>
            <a:r>
              <a:rPr altLang="en-US" sz="2000" dirty="0">
                <a:solidFill>
                  <a:srgbClr val="003300"/>
                </a:solidFill>
              </a:rPr>
              <a:t>和</a:t>
            </a:r>
            <a:r>
              <a:rPr lang="en-US" sz="2000" dirty="0">
                <a:solidFill>
                  <a:srgbClr val="003300"/>
                </a:solidFill>
              </a:rPr>
              <a:t>beautifulsoup4</a:t>
            </a:r>
            <a:r>
              <a:rPr altLang="en-US" sz="2000" dirty="0">
                <a:solidFill>
                  <a:srgbClr val="003300"/>
                </a:solidFill>
              </a:rPr>
              <a:t>函数库。</a:t>
            </a:r>
          </a:p>
        </p:txBody>
      </p:sp>
      <p:sp>
        <p:nvSpPr>
          <p:cNvPr id="4" name="内容占位符 2">
            <a:extLst>
              <a:ext uri="{FF2B5EF4-FFF2-40B4-BE49-F238E27FC236}">
                <a16:creationId xmlns:a16="http://schemas.microsoft.com/office/drawing/2014/main" id="{AB8A77E7-384A-4E9D-B202-CEA97B4EF0A1}"/>
              </a:ext>
            </a:extLst>
          </p:cNvPr>
          <p:cNvSpPr txBox="1">
            <a:spLocks/>
          </p:cNvSpPr>
          <p:nvPr/>
        </p:nvSpPr>
        <p:spPr bwMode="auto">
          <a:xfrm>
            <a:off x="457200" y="1827877"/>
            <a:ext cx="3826768"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lvl1pPr marL="257175" indent="-257175" algn="l" rtl="0" eaLnBrk="1" fontAlgn="base" hangingPunct="1">
              <a:spcBef>
                <a:spcPct val="20000"/>
              </a:spcBef>
              <a:spcAft>
                <a:spcPct val="0"/>
              </a:spcAft>
              <a:buClr>
                <a:schemeClr val="hlink"/>
              </a:buClr>
              <a:buFont typeface="Wingdings" panose="05000000000000000000" pitchFamily="2" charset="2"/>
              <a:buChar char="v"/>
              <a:defRPr lang="zh-CN" altLang="en-US" sz="2400" b="1" kern="1200">
                <a:solidFill>
                  <a:srgbClr val="6633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defRPr>
            </a:lvl1pPr>
            <a:lvl2pPr marL="557213" indent="-214313" algn="l" rtl="0" eaLnBrk="1" fontAlgn="base" hangingPunct="1">
              <a:spcBef>
                <a:spcPct val="20000"/>
              </a:spcBef>
              <a:spcAft>
                <a:spcPct val="0"/>
              </a:spcAft>
              <a:buClr>
                <a:schemeClr val="accent1"/>
              </a:buClr>
              <a:buFont typeface="Wingdings" panose="05000000000000000000" pitchFamily="2" charset="2"/>
              <a:buChar char="§"/>
              <a:defRPr lang="zh-CN" altLang="en-US" sz="2100" b="1" kern="1200">
                <a:solidFill>
                  <a:schemeClr val="tx1"/>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cs typeface="+mn-cs"/>
              </a:defRPr>
            </a:lvl2pPr>
            <a:lvl3pPr marL="857250" indent="-171450" algn="l" rtl="0" eaLnBrk="1" fontAlgn="base" hangingPunct="1">
              <a:spcBef>
                <a:spcPct val="20000"/>
              </a:spcBef>
              <a:spcAft>
                <a:spcPct val="0"/>
              </a:spcAft>
              <a:buClr>
                <a:schemeClr val="tx1"/>
              </a:buClr>
              <a:buChar char="•"/>
              <a:defRPr lang="zh-CN" altLang="en-US" sz="1800" b="1" kern="1200">
                <a:solidFill>
                  <a:schemeClr val="tx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mn-cs"/>
              </a:defRPr>
            </a:lvl3pPr>
            <a:lvl4pPr marL="1200150" indent="-171450" algn="l" rtl="0" eaLnBrk="1" fontAlgn="base" hangingPunct="1">
              <a:spcBef>
                <a:spcPct val="20000"/>
              </a:spcBef>
              <a:spcAft>
                <a:spcPct val="0"/>
              </a:spcAft>
              <a:buChar char="–"/>
              <a:defRPr lang="zh-CN" altLang="en-US" sz="1500" b="1" kern="1200">
                <a:solidFill>
                  <a:schemeClr val="tx1"/>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cs typeface="+mn-cs"/>
              </a:defRPr>
            </a:lvl4pPr>
            <a:lvl5pPr marL="1543050" indent="-171450" algn="l" rtl="0" eaLnBrk="1" fontAlgn="base" hangingPunct="1">
              <a:spcBef>
                <a:spcPct val="20000"/>
              </a:spcBef>
              <a:spcAft>
                <a:spcPct val="0"/>
              </a:spcAft>
              <a:buChar char="»"/>
              <a:defRPr lang="zh-CN" altLang="en-US" sz="1500" b="1" kern="1200">
                <a:solidFill>
                  <a:schemeClr val="tx1"/>
                </a:solidFill>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539750">
              <a:buNone/>
            </a:pPr>
            <a:r>
              <a:rPr lang="zh-CN" altLang="en-US" sz="2000" dirty="0">
                <a:solidFill>
                  <a:srgbClr val="003300"/>
                </a:solidFill>
              </a:rPr>
              <a:t>全球有很多份大学排名，这里以上海交通大学研发的“软科中国最好大学排名</a:t>
            </a:r>
            <a:r>
              <a:rPr lang="en-US" altLang="zh-CN" sz="2000" dirty="0">
                <a:solidFill>
                  <a:srgbClr val="003300"/>
                </a:solidFill>
              </a:rPr>
              <a:t>2016</a:t>
            </a:r>
            <a:r>
              <a:rPr lang="zh-CN" altLang="en-US" sz="2000" dirty="0">
                <a:solidFill>
                  <a:srgbClr val="003300"/>
                </a:solidFill>
              </a:rPr>
              <a:t>”为例，如图</a:t>
            </a:r>
            <a:r>
              <a:rPr lang="en-US" altLang="zh-CN" sz="2000" dirty="0">
                <a:solidFill>
                  <a:srgbClr val="003300"/>
                </a:solidFill>
              </a:rPr>
              <a:t>12.1 </a:t>
            </a:r>
            <a:r>
              <a:rPr lang="zh-CN" altLang="en-US" sz="2000" dirty="0">
                <a:solidFill>
                  <a:srgbClr val="003300"/>
                </a:solidFill>
              </a:rPr>
              <a:t>所示，编写“大学排名爬虫”，从网络上获取数据，这个大学排名网址如下。</a:t>
            </a:r>
          </a:p>
        </p:txBody>
      </p:sp>
      <p:pic>
        <p:nvPicPr>
          <p:cNvPr id="5" name="内容占位符 3">
            <a:extLst>
              <a:ext uri="{FF2B5EF4-FFF2-40B4-BE49-F238E27FC236}">
                <a16:creationId xmlns:a16="http://schemas.microsoft.com/office/drawing/2014/main" id="{FC671103-8B68-4468-AB17-B955F37EB63B}"/>
              </a:ext>
            </a:extLst>
          </p:cNvPr>
          <p:cNvPicPr>
            <a:picLocks/>
          </p:cNvPicPr>
          <p:nvPr/>
        </p:nvPicPr>
        <p:blipFill>
          <a:blip r:embed="rId2">
            <a:extLst>
              <a:ext uri="{28A0092B-C50C-407E-A947-70E740481C1C}">
                <a14:useLocalDpi xmlns:a14="http://schemas.microsoft.com/office/drawing/2010/main" val="0"/>
              </a:ext>
            </a:extLst>
          </a:blip>
          <a:srcRect/>
          <a:stretch>
            <a:fillRect/>
          </a:stretch>
        </p:blipFill>
        <p:spPr bwMode="auto">
          <a:xfrm>
            <a:off x="4355976" y="1258490"/>
            <a:ext cx="4643438" cy="30777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内容占位符 2">
            <a:extLst>
              <a:ext uri="{FF2B5EF4-FFF2-40B4-BE49-F238E27FC236}">
                <a16:creationId xmlns:a16="http://schemas.microsoft.com/office/drawing/2014/main" id="{D37750C5-F6DA-433D-A1E6-7871CD4607A7}"/>
              </a:ext>
            </a:extLst>
          </p:cNvPr>
          <p:cNvSpPr txBox="1">
            <a:spLocks/>
          </p:cNvSpPr>
          <p:nvPr/>
        </p:nvSpPr>
        <p:spPr bwMode="auto">
          <a:xfrm>
            <a:off x="611560" y="4387392"/>
            <a:ext cx="828092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lvl1pPr marL="257175" indent="-257175" algn="l" rtl="0" eaLnBrk="1" fontAlgn="base" hangingPunct="1">
              <a:spcBef>
                <a:spcPct val="20000"/>
              </a:spcBef>
              <a:spcAft>
                <a:spcPct val="0"/>
              </a:spcAft>
              <a:buClr>
                <a:schemeClr val="hlink"/>
              </a:buClr>
              <a:buFont typeface="Wingdings" panose="05000000000000000000" pitchFamily="2" charset="2"/>
              <a:buChar char="v"/>
              <a:defRPr lang="zh-CN" altLang="en-US" sz="2400" b="1" kern="1200">
                <a:solidFill>
                  <a:srgbClr val="6633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defRPr>
            </a:lvl1pPr>
            <a:lvl2pPr marL="557213" indent="-214313" algn="l" rtl="0" eaLnBrk="1" fontAlgn="base" hangingPunct="1">
              <a:spcBef>
                <a:spcPct val="20000"/>
              </a:spcBef>
              <a:spcAft>
                <a:spcPct val="0"/>
              </a:spcAft>
              <a:buClr>
                <a:schemeClr val="accent1"/>
              </a:buClr>
              <a:buFont typeface="Wingdings" panose="05000000000000000000" pitchFamily="2" charset="2"/>
              <a:buChar char="§"/>
              <a:defRPr lang="zh-CN" altLang="en-US" sz="2100" b="1" kern="1200">
                <a:solidFill>
                  <a:schemeClr val="tx1"/>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cs typeface="+mn-cs"/>
              </a:defRPr>
            </a:lvl2pPr>
            <a:lvl3pPr marL="857250" indent="-171450" algn="l" rtl="0" eaLnBrk="1" fontAlgn="base" hangingPunct="1">
              <a:spcBef>
                <a:spcPct val="20000"/>
              </a:spcBef>
              <a:spcAft>
                <a:spcPct val="0"/>
              </a:spcAft>
              <a:buClr>
                <a:schemeClr val="tx1"/>
              </a:buClr>
              <a:buChar char="•"/>
              <a:defRPr lang="zh-CN" altLang="en-US" sz="1800" b="1" kern="1200">
                <a:solidFill>
                  <a:schemeClr val="tx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mn-cs"/>
              </a:defRPr>
            </a:lvl3pPr>
            <a:lvl4pPr marL="1200150" indent="-171450" algn="l" rtl="0" eaLnBrk="1" fontAlgn="base" hangingPunct="1">
              <a:spcBef>
                <a:spcPct val="20000"/>
              </a:spcBef>
              <a:spcAft>
                <a:spcPct val="0"/>
              </a:spcAft>
              <a:buChar char="–"/>
              <a:defRPr lang="zh-CN" altLang="en-US" sz="1500" b="1" kern="1200">
                <a:solidFill>
                  <a:schemeClr val="tx1"/>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cs typeface="+mn-cs"/>
              </a:defRPr>
            </a:lvl4pPr>
            <a:lvl5pPr marL="1543050" indent="-171450" algn="l" rtl="0" eaLnBrk="1" fontAlgn="base" hangingPunct="1">
              <a:spcBef>
                <a:spcPct val="20000"/>
              </a:spcBef>
              <a:spcAft>
                <a:spcPct val="0"/>
              </a:spcAft>
              <a:buChar char="»"/>
              <a:defRPr lang="zh-CN" altLang="en-US" sz="1500" b="1" kern="1200">
                <a:solidFill>
                  <a:schemeClr val="tx1"/>
                </a:solidFill>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altLang="zh-CN" sz="2000" dirty="0"/>
              <a:t>http://www.zuihaodaxue.cn/zuihaodaxuepaiming2016.html</a:t>
            </a:r>
            <a:endParaRPr lang="zh-CN" altLang="en-US" sz="2000" dirty="0"/>
          </a:p>
        </p:txBody>
      </p:sp>
    </p:spTree>
    <p:extLst>
      <p:ext uri="{BB962C8B-B14F-4D97-AF65-F5344CB8AC3E}">
        <p14:creationId xmlns:p14="http://schemas.microsoft.com/office/powerpoint/2010/main" val="1670480498"/>
      </p:ext>
    </p:extLst>
  </p:cSld>
  <p:clrMapOvr>
    <a:masterClrMapping/>
  </p:clrMapOvr>
  <p:transition spd="slow">
    <p:wipe dir="d"/>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a:effectLst>
            <a:outerShdw blurRad="50800" dist="38100" dir="2700000" algn="tl" rotWithShape="0">
              <a:prstClr val="black">
                <a:alpha val="40000"/>
              </a:prstClr>
            </a:outerShdw>
          </a:effectLst>
        </p:spPr>
        <p:txBody>
          <a:bodyPr/>
          <a:lstStyle/>
          <a:p>
            <a:r>
              <a:rPr lang="zh-CN" altLang="en-US" sz="3000" dirty="0"/>
              <a:t>问题概述</a:t>
            </a:r>
            <a:endParaRPr lang="en-US" altLang="zh-CN" sz="1800" dirty="0">
              <a:solidFill>
                <a:schemeClr val="accent1"/>
              </a:solidFill>
            </a:endParaRPr>
          </a:p>
        </p:txBody>
      </p:sp>
      <p:sp>
        <p:nvSpPr>
          <p:cNvPr id="27" name="标题 2"/>
          <p:cNvSpPr txBox="1">
            <a:spLocks/>
          </p:cNvSpPr>
          <p:nvPr/>
        </p:nvSpPr>
        <p:spPr bwMode="white">
          <a:xfrm>
            <a:off x="611560" y="763856"/>
            <a:ext cx="1224136"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algn="ctr" rtl="0" eaLnBrk="1" fontAlgn="base" hangingPunct="1">
              <a:spcBef>
                <a:spcPct val="0"/>
              </a:spcBef>
              <a:spcAft>
                <a:spcPct val="0"/>
              </a:spcAft>
              <a:defRPr lang="en-US" altLang="zh-CN" sz="2700" b="1" kern="1200">
                <a:solidFill>
                  <a:srgbClr val="FFFF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defRPr>
            </a:lvl1pPr>
            <a:lvl2pPr algn="ctr" rtl="0" eaLnBrk="1" fontAlgn="base" hangingPunct="1">
              <a:spcBef>
                <a:spcPct val="0"/>
              </a:spcBef>
              <a:spcAft>
                <a:spcPct val="0"/>
              </a:spcAft>
              <a:defRPr sz="2700">
                <a:solidFill>
                  <a:schemeClr val="bg1"/>
                </a:solidFill>
                <a:latin typeface="Arial" panose="020B0604020202020204" pitchFamily="34" charset="0"/>
              </a:defRPr>
            </a:lvl2pPr>
            <a:lvl3pPr algn="ctr" rtl="0" eaLnBrk="1" fontAlgn="base" hangingPunct="1">
              <a:spcBef>
                <a:spcPct val="0"/>
              </a:spcBef>
              <a:spcAft>
                <a:spcPct val="0"/>
              </a:spcAft>
              <a:defRPr sz="2700">
                <a:solidFill>
                  <a:schemeClr val="bg1"/>
                </a:solidFill>
                <a:latin typeface="Arial" panose="020B0604020202020204" pitchFamily="34" charset="0"/>
              </a:defRPr>
            </a:lvl3pPr>
            <a:lvl4pPr algn="ctr" rtl="0" eaLnBrk="1" fontAlgn="base" hangingPunct="1">
              <a:spcBef>
                <a:spcPct val="0"/>
              </a:spcBef>
              <a:spcAft>
                <a:spcPct val="0"/>
              </a:spcAft>
              <a:defRPr sz="2700">
                <a:solidFill>
                  <a:schemeClr val="bg1"/>
                </a:solidFill>
                <a:latin typeface="Arial" panose="020B0604020202020204" pitchFamily="34" charset="0"/>
              </a:defRPr>
            </a:lvl4pPr>
            <a:lvl5pPr algn="ctr" rtl="0" eaLnBrk="1" fontAlgn="base" hangingPunct="1">
              <a:spcBef>
                <a:spcPct val="0"/>
              </a:spcBef>
              <a:spcAft>
                <a:spcPct val="0"/>
              </a:spcAft>
              <a:defRPr sz="2700">
                <a:solidFill>
                  <a:schemeClr val="bg1"/>
                </a:solidFill>
                <a:latin typeface="Arial" panose="020B0604020202020204" pitchFamily="34" charset="0"/>
              </a:defRPr>
            </a:lvl5pPr>
            <a:lvl6pPr marL="342900" algn="ctr" rtl="0" eaLnBrk="1" fontAlgn="base" hangingPunct="1">
              <a:spcBef>
                <a:spcPct val="0"/>
              </a:spcBef>
              <a:spcAft>
                <a:spcPct val="0"/>
              </a:spcAft>
              <a:defRPr sz="2700">
                <a:solidFill>
                  <a:schemeClr val="bg1"/>
                </a:solidFill>
                <a:latin typeface="Arial" panose="020B0604020202020204" pitchFamily="34" charset="0"/>
              </a:defRPr>
            </a:lvl6pPr>
            <a:lvl7pPr marL="685800" algn="ctr" rtl="0" eaLnBrk="1" fontAlgn="base" hangingPunct="1">
              <a:spcBef>
                <a:spcPct val="0"/>
              </a:spcBef>
              <a:spcAft>
                <a:spcPct val="0"/>
              </a:spcAft>
              <a:defRPr sz="2700">
                <a:solidFill>
                  <a:schemeClr val="bg1"/>
                </a:solidFill>
                <a:latin typeface="Arial" panose="020B0604020202020204" pitchFamily="34" charset="0"/>
              </a:defRPr>
            </a:lvl7pPr>
            <a:lvl8pPr marL="1028700" algn="ctr" rtl="0" eaLnBrk="1" fontAlgn="base" hangingPunct="1">
              <a:spcBef>
                <a:spcPct val="0"/>
              </a:spcBef>
              <a:spcAft>
                <a:spcPct val="0"/>
              </a:spcAft>
              <a:defRPr sz="2700">
                <a:solidFill>
                  <a:schemeClr val="bg1"/>
                </a:solidFill>
                <a:latin typeface="Arial" panose="020B0604020202020204" pitchFamily="34" charset="0"/>
              </a:defRPr>
            </a:lvl8pPr>
            <a:lvl9pPr marL="1371600" algn="ctr" rtl="0" eaLnBrk="1" fontAlgn="base" hangingPunct="1">
              <a:spcBef>
                <a:spcPct val="0"/>
              </a:spcBef>
              <a:spcAft>
                <a:spcPct val="0"/>
              </a:spcAft>
              <a:defRPr sz="2700">
                <a:solidFill>
                  <a:schemeClr val="bg1"/>
                </a:solidFill>
                <a:latin typeface="Arial" panose="020B0604020202020204" pitchFamily="34" charset="0"/>
              </a:defRPr>
            </a:lvl9pPr>
          </a:lstStyle>
          <a:p>
            <a:r>
              <a:rPr lang="zh-CN" altLang="en-US" sz="2800" dirty="0">
                <a:solidFill>
                  <a:srgbClr val="663300"/>
                </a:solidFill>
              </a:rPr>
              <a:t>要点：</a:t>
            </a:r>
          </a:p>
        </p:txBody>
      </p:sp>
      <p:sp>
        <p:nvSpPr>
          <p:cNvPr id="28" name="内容占位符 3"/>
          <p:cNvSpPr>
            <a:spLocks noGrp="1"/>
          </p:cNvSpPr>
          <p:nvPr>
            <p:ph idx="1"/>
          </p:nvPr>
        </p:nvSpPr>
        <p:spPr>
          <a:xfrm>
            <a:off x="1835696" y="794633"/>
            <a:ext cx="5698976" cy="461665"/>
          </a:xfrm>
        </p:spPr>
        <p:txBody>
          <a:bodyPr wrap="square">
            <a:spAutoFit/>
          </a:bodyPr>
          <a:lstStyle/>
          <a:p>
            <a:pPr marL="0" indent="0">
              <a:buNone/>
            </a:pPr>
            <a:r>
              <a:rPr altLang="en-US" dirty="0">
                <a:solidFill>
                  <a:srgbClr val="003300"/>
                </a:solidFill>
              </a:rPr>
              <a:t>网络爬虫的问题引入。</a:t>
            </a:r>
          </a:p>
        </p:txBody>
      </p:sp>
      <p:sp>
        <p:nvSpPr>
          <p:cNvPr id="2" name="AutoShape 4" descr="data:image/jpeg;base64,/9j/4AAQSkZJRgABAQAAAQABAAD/2wBDAAgGBgcGBQgHBwcJCQgKDBQNDAsLDBkSEw8UHRofHh0aHBwgJC4nICIsIxwcKDcpLDAxNDQ0Hyc5PTgyPC4zNDL/2wBDAQkJCQwLDBgNDRgyIRwhMjIyMjIyMjIyMjIyMjIyMjIyMjIyMjIyMjIyMjIyMjIyMjIyMjIyMjIyMjIyMjIyMjL/wAARCAEsAY4DASIAAhEBAxEB/8QAHwAAAQUBAQEBAQEAAAAAAAAAAAECAwQFBgcICQoL/8QAtRAAAgEDAwIEAwUFBAQAAAF9AQIDAAQRBRIhMUEGE1FhByJxFDKBkaEII0KxwRVS0fAkM2JyggkKFhcYGRolJicoKSo0NTY3ODk6Q0RFRkdISUpTVFVWV1hZWmNkZWZnaGlqc3R1dnd4eXqDhIWGh4iJipKTlJWWl5iZmqKjpKWmp6ipqrKztLW2t7i5usLDxMXGx8jJytLT1NXW19jZ2uHi4+Tl5ufo6erx8vP09fb3+Pn6/8QAHwEAAwEBAQEBAQEBAQAAAAAAAAECAwQFBgcICQoL/8QAtREAAgECBAQDBAcFBAQAAQJ3AAECAxEEBSExBhJBUQdhcRMiMoEIFEKRobHBCSMzUvAVYnLRChYkNOEl8RcYGRomJygpKjU2Nzg5OkNERUZHSElKU1RVVldYWVpjZGVmZ2hpanN0dXZ3eHl6goOEhYaHiImKkpOUlZaXmJmaoqOkpaanqKmqsrO0tba3uLm6wsPExcbHyMnK0tPU1dbX2Nna4uPk5ebn6Onq8vP09fb3+Pn6/9oADAMBAAIRAxEAPwDW8r2o8oelXfKo8qgCn5I9KPJHpVzy/al8v2oApeUPSjyvarvl+1J5VAFPyvagxD0q35VHlUAU/K9qPK9queXR5ftQBT8r2o8r2q55ftR5Y9KAKXlUeVVzyxR5ftQBT8uk8r2q55dJ5dAFQxUnlVb8v2o8ugCn5dBjxVvy/ak2e1AFTYKTyqt+X7UmzFAFXy6Ty/arflik8ugCn5ftQYzVsp7Unl0AVPLpPLq35ftTfLoAreXTdgq2Y6QpQBU8vik8ureykKUAVdlJ5dWdntSFPagCrsoMftVnZSbKAKvl0bKs7KTZ7UAVTHSGOrRT2pNmaAKpj4pNlWtlIUoAq7KQpVrZTSntQBW2UhSrOz2pClAFXZRsqzspDH70AVilJsqyUpNntQB2flj0o8selW/LpNntQBV8selJ5Y9KueXSeXQBU2Ck2CrhjpPLoAq+XSeXVvy6bsNAFYxmk8urWz2o8ugCr5dJ5ftVrZSbKAKvl0myrWykKUAVtntSbKs7KNlAFXZSbc1a2UmygCts9Kbsq0UxTSntQBX2e1Js9qs7KQpQBV2UbKsbKNlAFYpSbKsFfUUhSgCuUpuyrOyk247UAVylNKVZK0mygCttzSFKslKaUoAr7KQpVjZSbaAKxWk2VYKUm2gCvspNlWNlIVoAr7KTZ7VY20m2gCttpNlWdlN2UAQbabszVjZSFaAK5X2pCgqxsxTdtAEBSk2VOUzSFaAK5TFIVqxt9qTb60Adzs9qClWSmKTZQBW8uk2YqyUo2cZxQBW2CjZVnZ7U3Zz0oArmP2pNntVnZSGOgCvspNlWNgpNnrQBWKD0o2D0qyUNJtoAr7PakKVOU9qNtAFfy+9JsqfYaTZQBAUpNlTlaTbQBXKYpNlWNtJtoAr7Pak2e1TlBSbaAIClN2+tWNtMdkjGXZVHqSBQBDt9qTZThcWzHi4hP/AxUm3cMrgj1HNAEG2kKVPtpu2gCHbTStT7eaQrQBAUpCuam20baAINlNK1PspCtAEBUUhT0qYoKQqaAINlIUqfbSFaAINtNK1OV9aQrQBAV9qTbU5Sm7aAIdtIV9qm2mk20AQbaNtTbaaVoAhK03ZU+2kxQBAVo21NtpNtAHfbaQpU+2jb7UAQFKTbU22jaKAINvtSban20hWgCDaKNuam2+1JtoAh2UhU1MVpNpoAg20hUVNigjNAEJWm7an2/hTdtAEJWkK1NikxmgCHb7U0r71ORTdtAEO0UhSpttN20ARbcUhWpSKTGaAIdoprhFGXKgep7U2ZLuV2SJ44I+MSY3MfXA6D9aibSreVke5DXLr0MvIH4dKAKs97pC7lmntWOOQAGz+QNZLr4cJ3QyXNqf8AnpbLLGAfyx+ldQkEcQwkaKPQKKcVz2pgcqmqTW7BYNVstRjz9y4YQTfgxwrfkK2re7iuWKDKSjrG3B+o9R7ip7pIzGI2ijkLnaquoI/yKyxoWn2tzF9nik3jJKJIVAyD83oKFZibsamPakK1DZm6GYLtVMiDPmp91h/j/OrRWkMiK4puKmxTStAEW2k21KVpMY7UARFfam7alx7Um2gCEr7UmPWpttNxQBEVFJtqUrzxSEUAQkUm2psU3FAEWBSbal203BoAiK0hWpcUmKAIivtTcVNikK0AQ4FIVqUrSEYoA9C2mm4qUrRigCHAo2+1S7aaRQBHtpu01LtpCuKAIHZI0LOQqjqTVS51BLaLzTFKU/vFDz+HWtLFRmFTnGVJ67TigDEsNct9Tjjktbi2zIWCwyEo7YODj1/KtA3Pl8TwyQ/7WNy/mP61UvfDWmX+z7RYwyFPulCYmA9Mriqlxp+r27qum6ktvAJc+U8f3Y8fdBOQee5oA2kZJV3Rsrj1U5pdtcvHqmpQPEmr+H5d7E/v7N9xxnCnjv0zz74rXTUIMxomoxeY52iG5ZdwbuuV/iHpzQBfK0hFM894xma3dV/vx/Ov6c/pUkc0U/8Aq5Ff2B5H4UANxSbRUpWmkUARbTSEVJikxQBGRmmlalK+1NIxQAwrTSv4VLikoAh20hFSlcUxlbtQAwgYppHSkaORujVDLbziN5DJhVUsT7ClKSirsCle3PlXgVCPPKiOIHoGbJJ/ADP4VBHf2tsuxby3BzlnkkBZz3PWsjU7OSe4W7ncKixncD1GOhP4ZrmTBqd/Ju0uwLQH7ssi4DfQHtXmRzL2r5cPHm8yvZ66nosN5E+XSdJSe6sD/Kni6UnGRXM6Rouo7QupaRG6H/lrbtskT3HY1BOJLO8aP7U7Qq2NzdQPU/1q45haoqdePK316D5NNDsFlVqkyDWXa2VwoBZ85960o4iAMmvRIFxRin7cUFc0AREU0rUuKbigCPFJipSKaVzQBHikxUhGKbigCPbTStS4pCKAIiKTFSkUm3NAEWKbtqUjFNxQBHg+lJipSKQrQBFikxUhXFJigD0LFJjFSYzSFc0ARkUmKeRSUAMxSYp9JigBm3NNIxUmKTFAEWKwNf8AGOi+HQUvLgvcY4t4Ruf8ew/GsXx/42bRg2l6a4+3Mv72Uc+SD0A/2j+leNSl5pGdyzyOcszHJJrkrYpQfLHc+hyzIpYiCrVtIvZdWd1qvxbnmWSKy0eBInBU+e5bcPcDArmD49u1eNv7I0sGJiyGOJkIJGCchufxzWJcG3thm4k2nsi8saypbtnyYogi+rGs4VKk9TrxWCwWH9x2v97PRfDPjqRJrO1F49kIw4IkcvHKW5BOQeh7YFei2WoavNtl1TT7SSyTh75JFRcZ/wBYDnPp8o59cV81s0zc7uPpXR+HvHfiHw5IDbXHn2w4a3lOVYfzFdUJSXxHhV6NJ609D3y21/SriSRLTWApjJUpdAgcHBwWwe3rWsZp41Bltiyf34Du/Q8/zrhND8Q+HfHdpK02mql2qr9oRPllXHQ5HUds49q1odFMBL6PrdxHK7gyLNJxs54AwRnJ7jFanA1bc6aO5gmbaki7v7p4b8jzUhX8KwTJrSzx/wBoW1nNZAlppSOUTtgj7zZ7BfxFOj1nTPOMUV9cWjA4C3EbbDzgY3dM+mQfagDbpCKhEtyEDmJJ42GQ8D8kfQ9fwNCXkDsF8zY392QFD+tAEhWkxUmMUmKAIsUEU8im0ANxVLVLaW6sXhhkKORwRV7FGKTipKzA4axgubbUMaxDNJBjt8yk56kd66ldQ0/YNtxEg7Z+X+dX2UMg3AHB6H0rP1H+y7O1a5v1iiiBA3sMZPpj1rCjhlSXJS6+VypTvrIr3PiPSrRCXv4SR/CrZNcdqOrPrF239nWksztwGCbVH4nrV+TxZ4XW6ENpp0t3NjkRRZrTg8RQhRjRb6JfZU/luor5fUq2VZ6dlZf8EIV4rWJnReIbLwzp0dlqdyZLtF3NGoztB5AzT9P8W3WsfPp2jStb5wJpX2hvoMZNZXibTNC1tnvHuprK5C/MZYmXcB26YP51V0Px1b6VY2+nG3e6KYjjeMBSR2z2r06eHj7FKnHVb3OeVR8/vPRnZvqV7DHvn0wlR1EcmT+oFV7bxZoly237YsMmcFJgVIPpUF5r2sPbkWehN5jDAMkw4/ACuLtvA2talqQub0JbRmTzG2tlic569qVOFJxbqO3aw253Sieow3FvcrugnilHqjg/ypxWsia00fR0FzOkUcgGcgDcTXIax45ur6Y2OkRO7njCck/U1xVKsIuy1Yp14w03fZHWX3iOx02Ux3Z247q2ak07xDperZ+xXJkI9Y2H64xXJaP4FuL+QXeuSmQnkQg/KP8AGu4trGysIljiSKMKMdhUw53rIdNVW7y+4sU0rTlZG+46t/usDSkYrU1I8UlSfhSFaAIyKaV9KkxSYoAjxSEZqQikxQBGVppFSUmKAI8UmKeRSYoA0NU1rXbGYJG1rIS4EQiUlXGMkHdgscf3TXQ2Gs2GpF1t5sSxkLJFINroxGcEHv8ATNV9R8NQXMY+xzNZOGDgIivHn/cbgZ77cZrlrnwu+n2KwSI5EcgkR92YM5ySSq71Yds5HvXSlTmktmLVHoGKaVrh7PVNe02MzTtHPaYYoss2/Pp+8GcenJre0zxVp2oERSMbS53KnkzEclhkbSOGB7HjOKzlRlHbVBc2cUlPIppFZDG1Q1rUE0jRrzUZBlbeJnx6nsPxOK0K57xmFbQGhYArLIqkHuOtRN2i2b4WkqteEHs2j5+urya+u5bq4cvNK5d2Pcmo7y9i060Cou++l+76Rr6/U/pWprmkDS2+0xkfZyeh6qfSuMln8yZ5pW+Z/XsK82jT55XZ91mON+r0FGno3t5JDSCWMkjFnPVjXoHgTwDb+ILdbm/mx5u4wwAkDaBy7Ec9cAAfU1w+kiC81e1huZRBbNIPNlcZCr3NeseEdTey1W2njaBbWVbhIeDgHaSucdsrjAr06cLnxVerLvqzE8R+GLbTYIQdNgjVHa2Jt2JMkgPO0k5PXv71wepWhsbgoMspG5cjBI9CPUV1mpeJdba6jh1eAGMyS3MGyPaoMhOWz/Euc1ieIfLEdqRMZJCW3MWznI6+1S972NIT91K9zLsLy50y/hvrOZ4Z4zkOhwcdx+Ne0R6/qd1p1pqa6aJ7SePjy8Oyt25BBxxg9MH1rxKKKVoy5XKjjd617d8IGF74UuoGZw1tckKQezDPT86cbmFZJq6NKw8V2MhAS9ktJd5QQ3I7j3rRuorXVEBvYGlhKlS1tJ8rA9eV5Gfard54ctZ38ySzt52GcNsAf9etc+3haWzUfYb64gdQQM5UnPUsR1/zzVnMastmWt1i8P30WnkKAQylmODwMknAxxjFUrrUfEthNbx3Vgl7bbmVnRA/mKMckjoeeOOcHirMNrdm3jilU3MqrgzbNhJ9c9qv295DZ2yRTTPLOM5aHn8M8A0ATWURuLNJ44LrTnbOYHYHHPdeRz+FTZvIhysU6/7J2N+R4P5ioRquCMwy7T3KjP6Gp4b62n+5IM+hoAQX0KnbKWhb+7Mu39en61YBRlBxkHoVPBpThl7FT+Iqq1jCGLQ7rdvWFto/EdD+VAFrbEejEfWkKxjvn6mquy8i6PFOvo42N+YyP0FNN6iH9/HLAf8ApouR/wB9DIoAt7lHQKPwzWN4i0WHxBpzWs5bBOQSehHQj0rVRlkXcjKy+qnIopptO6E1c8v0/wAOa14S1F7izjhvIWGGjlGCw+o6Guqt/FVo6hb6wvLN+h3ReYn/AH0uf5V0uKhktoZPvxIT7rWsqznrNXfclQUfhMS41jw9LERLcwYI5yjA/livKvEVrZT6y/8AYUM80b/eCREKW9Rmvam020YcwrRHY2sJzHbxg+uKqjX9k7xQp0+dWZkeEl1FPDtrFqhLXKLgknJ2/wAIJ7kCk1281m2iP9mWsMvu5IYfTtW7gDoMUVzz95tvqVy+7Y8ZntdY1nVPL1VprOEnlypbPtkZx+NehaN4d0zQrLfBErELuLgZLfj3qzq/iHQNJI/tC9t0k7IBuf8AIVhSfE7wsoKBr116ZW34/U1VLBVLXjFsypwp03ozktc8d6heBhbM0KZO1FOMf4mt3TvC80dul1fo+oSsAx3SkYz6AjFctrM3hbU7p7jTtQktJJDlkntyEJ/DOK3/AA14s1HT4FtJoodUtoxhHtph5ij0wcZ/GsPq1WnK9WL9T26mIpVaaVBpW3W34m55WnouH0a6j90EbY/Ig1j6prF7pDJJpc9+yfxQ3EJdR9M5/nXW23iXTroANFdwv/dmtm/mMitJUtblNwjRh7pj+dNxUlZM5Y1ZU3eUb+uxz/hTxR/wkMM0c1s1vdQY3gqQrg9xn+VbUt7FD5nmrIiIQDIUO059KnS0t423Rwop9VGKeQatKysc85KUm0rESSxy7vLdX2ttbac4PpSlacEVMhVC5OTgYyfWimSR4op5GaQigBmKTFOxSYoAZikxUlNK0AegUmMdKWjFAGZcaNaSyM8Ya3d/9Z5OAsn+8v3W+pGar/2TpWkwSy2tk0LMgjMluheRFHTGckBc5AHT0rZIptVzPa4HF3/iPUoNPuns0UxWqZ+1TDzDMB1ztwsZ/wB78qn0TxGwVzq97Escmw25bAbkchiMZ574A9zXQXel2t4/mshjnxjzojtfHoT/ABD2ORXMal4SBSX9z5sUiqGNmBE4KtuDGPhWIPO5SD9a3jKlJcrVhWZ1D3tqlk175yNbKCTIjbhx2GO/tXNa+jXHh99TuVYSsUMMIP3FJ6e7Ecn8qwNQtJ4rd47OWe6kdsuvk7EjdicsU7Y6k471NqXiK6v7O0gubLyo4J18xoXJ3MFOUAwOcYb6VE6DcXbVGtGq6VSM10ZwfjXbJo0TBsgyZBH0rzh0UISVznvXrvjvS4ZNJmnsnEkXEyEdSvqR1B9c1x3gXSLTUPEUFzqYB02zdXlU/wDLVycIn4nk+ymvPpQcW4vc9zMMRGpy1FtYu6D4GuTBaG5ik866Kny0X5gp+vtzWzeWv9nrDBaggW11Kjk87UUvgntyDj8akvfHhv8A4q2UyN5VlC5gjVem4jA6e4A/OsTWfF7AalEsUim5uckMBtAU8D8e4rrU4wVzx1TqVZqL6l7XZRqCW8DQIkdhpqwDLc+YvLH6da5a20htZVls5F+0wq0kKNx54H3lB/vjqB3qzbXjXeklyxMxV0JJ6nkVzWjahcWd4shkcInPDYKnPBHvn+tCa07MJJ6pbx09R9pLdx3SCNmJJEZjb5t5zjBBr1jwrcX/AIXs7rV9MtJL7w+9wYruEKPOjZODInqo5HX/ABriXjN1rH9owKJ725/1UcSfK07nCv7Dkn6ivoLw5o0fh/w5Y6UrBzBEBK399zy5/Ek0tU7PYio4tXWjLGn6haavYRX1hOs1vKMq4/kR2PtVj2ritSsLrwfqsmt6NCZNNnO6+sY+h9XUdm9PXpXX2V5balYwXtnKstvModHXuDQZDp4RPA8LEhXGMismfTHC/cDjGA0fUfga2qSgDgLzw7Pu8yxum+0jkvOx8xiDwNxB2r7BeaSK81K0VjrUMcsa4SOSKIiaR/ZVzgenIPsK72WKOVcSIrj3Gapyaep/1chX2b5h/jQByNn4lHnLG63NkWbCi7Zf15yP1HvXQx6pKqgzQ7lP8cZ3KfyrO1TwpZX8/n3dmXl27PMiY/d7A9+5rm4vC+saUI20nWZZRECPJlc7cYwBjp/ICgD0CG/tp/uSDPoasdRkH8q81Gs6jpMaNrlqJVY43hsSKM4L8DGORxnPtW9Za1BNeNa215Ityih2gnQghT0OfSgDopLK3Z96x+XJ/fiOxvxI6/jTPKu4/wDVzpKP7sy4P/fS/wCFVo9WYFhLGG2nDGMhgD6HHT8qtw31vcf6uQfSgBv2sx/8fFvLF/tAb1/Mf1AqWKWKdd0MiuO+05xUo5GQePUVXls7ec7niXf2kX5WH/AhzQBJikIzUBt7mPmG6LAfwzjdn8Rz/OsnXPEo0G0zc2wa6cHyUSQFXPqehAH0q6dOVWShBXbFKSirs0tQ1C10u1NzeSrHGOBk8sfQetefa14p1TVEeLSYJCrcDHyqB7sev8q5PVvEN1qV4bi5l86YcKSPkj9lHasma/mkP72dyT2zX0OGwVHDrmm7y/BHn1K1SppBWRduPCGvXDtPOImduSTOpP5ZrOn8N6rb53WxbH905rRt9D1y6jEkGlXzoRkHyiM/nTZ7PWdM+a4tb62H950YD866ViKT0b/r7zNwrI5yaCWBtssTof8AaGKhDFSCCQR3FdOmsXBTbNsnQ9pFBqncWtjdHMQ+zyHt/DTlFSXusIzkviRNo/jjWNHZVMy3kA/5ZXQ38ezdRXqPhr4gaJrhW3cfYLw8CGYja5/2W7/Q4NeH3NpLbN844/vDpVUnmvKxGHg91ZnXTqM+qSMHB4NJXjXgn4ly6a8ena5I89kSFS5Y7nh+vqv6ivZUZZI1kjZXRgGVlOQR6g15M4ODszpTuNIpCMU+kxUDGUlOIpKAGkU0in0UAR0lPI5puKAO+pKcabQAhppp9NIxQA2mTSLDC8r/AHUUsfwqQiszXWJ04W6/euJViH0J5oArWGlwXll9pvYt1xO5lWQEq8eem1hyKw9e0E293aTxTF3a4D7hEoldgMDLcBjzwSM8da7ZVEahFHCjA/CsnX4JZks2hRneOcHCjtVKTWgWOTm0zSrS2+zR6dNd3VxO5uEmASeBH5do1H3xkdBnvXM674esvBHguW4bfLcSzN9lJO3Mkg2gsuMjZH+rGvWbyOC8TyrqKOWEfMQ4ztxzkeh9xXP+IbIa1I8T29tc20CeT5E4I3McMxVxypGQM4PSnJ87v1NIza91/CfMzBxho2IdTuB75rX1h/tUSa1CCIrr5bhAMiKcDDAjtn7wPvXY6x8OoBI5sriS1lY/u7S6UfMf7qSZ2t+lY1t4P1+z1D7DGUSadCzwTcBkB+8wPGM9D19KyVKfVHY5wesWYWnhxo73UZxHHcLGwHYsD/hUUOhz3M7M48i1aXCSbcmQ+iL1ZucYrrF8PNHoOoWsuoafbNFK0ggTkzyBOiNnBAGemeeK6f4XfYDY3N01tGdQicIJ25YIR0Hp0PStZRaVmjj5rTbvuZZ8Eatb6GLlIGtpbdRJbwKQXVByQzD/AJaE/N6AjFdt4V8YnXNIVpW/0yDCTgcbj2f8f55rZlvYxHnPOa8w1rHhPxbHrVsp/s68YrcRr0Unlh/7MPoaS1VjN73PUTqqsCrgMpGCD3rC066Xw5qUkKH/AIld2+5V7QyHv/unv74PeoXuo2UPG4KsAQw6EHoap3NxHLC0UuGRhgg1IHfJeq/Q1OJA3evPbXWmtolSRj8nCsT94djVoeKkT+L9aAO63Cmkj1riB4vToG/Wrdv4mSQj5v1oA6yopbeKb78asex7j8aoW2qJKBgitCOUOOtAGVqGgWl+irPHHMFyVEoyQe+GHIrIuPDcEGmSWVpG+nRvyZLTGc+u7r+JrrjzTelAHn40zVNKhgj0tLd7ZMtKLcBJJGzwPmyOe5zmqp8Tyweb/a+mpE8Um0lZNrY9VyPmHPXIz2FeiS2sMp3FAG/vLwaqTacxHyssgByFkHf6/wD1qAOZ0nxHaagC9lesg3lFW44L/Tv+B5rdXU5o8faICB/eXkfp/hWBdeEoHnjaSW5giimaeOKPCqrt1O4DnqfzqzBbCxjEdvKxGc/M5ck/U5NAG+NStfs0lxv/AHcalmPpivDvE2uza1qk0zEhCcBfQdh/nvXc+LZriw0OW42mMXDCH03dzx+FeU5JPJ5r28tpqNN1Or0+RyV3eXL2I5ZSpWNBmRztUCur8CaZ53ia3tZIMTgNM0sihgoXnGO2ciuW0qVDq7zSFR5YIQE/xHj/ABrqdKu9Sgu7u50nat2tq2926rHkFiPccVliqzd0i6cElc9jae6iYCe3Dk8hoHyT77Tg/lmlivIJn8pZQJG48t/lb8j1rF06xn0bTo9RuBa3Vx5Qa6mVWMhB5JWQk59cYAPtWtqb2xtDFcIZRMCkcaLuZiR1Uew5zxivKt2N7nHalpXhDxLeyWlrcxWmq72TMKbSXGc5Toeh96871vQ77QL37LfxgE8pIvKSD1BrZ0rwdrl7e3U2m6iYpbQhRJJKRIxYZwCM8496i1K11yXR7WbVNae4glkfy7ec5kG3ILc9BnjrXpYOtUU1BapmFWMWr7HLtkqV+8v901k3UGwkoOPT0rWkKox+cEDofWoWCSvGHzGjf8tGUnj1x3H0r0q7jy+8zCEXe8TKsrK51G9hs7SFpbiZgiIvUmvo7wpoD+G/Dtvpst01xImWdicqpPVV/wBkVg/D3RvDNiJJ9K1GPUNQddskjja6DuFQ8iu6xXgVqnM7LY7YqyG4ptPpCKxKG00inUUAR4op5FNIoAbSYp1JQB3Z7U2nGkoASgjNFFAHn+v6t4g0+7ke+mksLR38u2e3CspOeN5wTgjHpyaVfENw15YW2oDzHsmE1xMiNuIwTkoQMcDtmu+ZQ6MjKGUjBUjIP4VxeueDdOvLm3toESCJ5nuZEYM6O/Gfl3DGe+DQgOrtbuC+tIrq2kEkMqh1YdwenHUVLxkZ6V5cui6/aanJe28cdifsxiMkbKixYJO4KqkyDGDt4OeM12FvrEL6VFdm8WSEIN1w48sMRwSQenPagZLr+oQ2H2eAnL3D8gf3F+ZvzwB+NWba28u1jEpzIRuf/ePJ/UmuDudTTxD4+tYbeUS21tCp3KeDzuP8gK7RpZWyfWqasJFiW3t5YmilRHjbhkcZB+orDu9AtyoFq0WxfuwXUfmxD6Z+ZPwP4VcdpT61Cyze9EZOOw2cxqenLbWCwW9qtjI+FdW+ZLjnp5+MjjouFrhfCbzaZ4nvbMzNCsYfzIgobzNh6ex5zkV6zdGUWo68GvJNc36d47Fwvy/aMN+Y2n9a0lVc1qTY6mTW4p7cyROSA2OQQQfQg1g6pqNvfWslncuoWUY5PIPYj6Vk6tLcNGftbTIucZhc7D7+orleYbgSbVK8+VI/Kj3JHU1KiugHV6VrE1ramwmOHtiUGT2qSXWHbndXNJcmRDKz75IiEdgMZU/dOP0/Kpo3EybkbK5xxSmmmCOgj1I3VjNAc+dGPMjPqB1FZRvZT/EfzpluHinjlUcoc9KclsJGygOwnK/TtU9BireS7vvGtOyvpQw5NQQaazEcVt2GjnI+X9KQG5pN9J8oJNdlY3Dsoz3rn9M0naAcV1FpabAKAL0bFgKkpFTFPIFAEdFOIptACUmMdqdSUAcB8Vg3/CO2rAcC4wfxFePV7r8RLFrzwbdFFLNAyy8egOD/ADrxa205pl864dYrdTyznAz6Z7/QV7WDrQjQSb7nLVi+cx7P7Q32hYdhBxvVx1rqfh/quzxdb2l38q3CvaMT1w4wM/jjmsDUv7PN/wD6LcMgSPCt5O3JHU9ag02zvtV1aNLRtk0JDmbHCAHIYmuOrH3mjWD0Pd7CXzvAT7srcW0ElpKQcfPHlDn8hWrqkFxBEl7b4la0Rw0eMF4yAGA9xgEfTHeuV0O9lu5te02VFSe9t/tyIp4Mm0CXb7bsEfWtvxPbQ6/oSWzT+TBLbteCYE/LtUEdO3zc/SuRLWzLb0K3gWWJ9Nu7wN8lxfSFHxwVXCjn8KoaLpul6odUfU7WGa3spZY98o4UebI5OfYYrmPh1r/9g67Jpd7II7O5YAsx+WOQdG+hHH5Us/iWxs9I+w3gljW+1Kaa7MaHd5G/IUeu7j6CtvZ1E3y/gTdaXOq0HwVoNxCmqT6WgactJDC5JEcZ+6CCeTjn8ar6YIV8R3nh7UAcnMltuAKkdSADkYxz09a6DSvFOj6uFXT9UtZmPAgkPlyD2waxPHKvY3mk66iOj2s4WXjqpP8A+uspSm3adykl0JdU8EW94RIsURlX7ksWYpF/z9RVBLvxL4cdRI739pnHl3Yw2PaUZH5134KuoZSCjDII7ijpUXKMbSPEFjrOY4i0N0oy9tLw4HqP7w9xWrWPqvhqz1EiVFEFyh3RyIMYb146fUVj2niPUbDUG0/V0jVgMq8uVJHruGQV/wBrH1xQB15FNxVf7cqf8fEMsA/vEbk/76XirIIZQykEHkEd6QCUhFONJQAwjFJTyMU3BoA7o9KbSk5pKBgaSignFAxGOBUDpuPI57VNnNNoAoT2jyRuscnlSEfK+3dtPrjvXM6lpSktJrNl50oIaG8WV/KjYdDgcx/XB+tdseQG/OoLqUQWc8x6RxO35AmrhNxYrHi3hjUbn/hKdUu42M7PI0JlEbONvd93OMAZGc5r1Cw1fTL+ZLaKbFw+QkcgwZMDkrjg+vFcZ8N9E/tHwhdT+aY2uLhlZHXfFMByQ69+T1BBFXLzRotI1eO7m0+UCUeWyqrSxO2e0m4Fc9AG4HvW8VTqKz3J1R3RtVB6U1rZcdKxvDlvrtparFexxpEXJCS3HmNEnZQQOT7k/hXQnmueceV2TuMzLq1BtWAHevIPibYmzl06/Axh2jJ/8eH8jXuJjDwstcJ8TdEa/wDBtwYlBlt5EnH0HB/Q1KYHIXujtLBFIo+V0Dj6EZ/rWBN4ZbcXUNG55LJxn6jvXpvh2MXnhHSJZV+f7Iitn24/kBU0unRnsKewHjzaFPbtMXhd1lUh3h5z6Ep6jAPFU49MlgikuI40kCglpgxYJ7CMc59j+dewy2Ma9FGazLnQ7e4k80oY5R0ljO1vz/xrSNTSzFbqcJZ6feKq3FzJHFaqu478BiPVj0H0FaNsLXyg6Q3bxdfMW3Yr9fpWzqOi3NzZNaTg3UDEESRYWVSOQcH5W/SqdzDq1xE11a3iST2ilmigjZJnH90xscfjj6VpGnGYrl+wtYLiFJrd1kjbkMpyDXQWVkoxla5KPVBoljE8FxYy7nDS2kMDKIwT8xLk8Ee459K7Kx1axlmijzNCZjiI3EDRiQ+ilhyfapnQlHVLQaaNy1t1UDFaKLgdKghTaBnNWRWAwxRS0lOwBTcU6kIosA3FQXl3BY2r3NzII4k6sf0AHcn0qWaVLeF5ZWCogySa537PN4jvY55R5djExCrk5PHbtn37dKEgKs9tP4rhaS78y10tckRZwWx3Pqf0Hua8ruTdzS3eh3D7ihMtrlQDkfMFHsVz+OK9w1hltdFmSMBV2iNQOwPH8q4vxr4TkuNLtNT0xG/tGyRSyoOZFHPHqQf0rrws4p8suu3qZVFdXR47Hot3r2oW1jYxGS5mfaqjt6k+wHWvTb3T7HwJ4dJkw84Ubs8NNIBj8q6jwnHofg3Tb/X7xVj1Kcfvozgi3JAZol+hIz7kCvKvFWs3Xi7TdU1G4XBhvIniiH/LOMh1x/In3rScvaS5orQUfdVmZuleJ76y1231vmS4+0AiMHgrjBUexBxXp+q65ZHT1s7WTzIZ45UhGcGKOUAlG9CpBGPTFeQaXta5sxnGCTg+uf8A61b+oXbKkEUcQleeURqjdMmnGEPax59hNvldi7rMNlaQwzFBJIYFEqk/dQ8Kwx6AAVzd99nM4+0PK52jYxOflrV1bVv+KhubTcv2GP8A0aQAclQApx9CMj6VYW1jbw3NcT2iz/YJhBOwPIV8lT+h/OuuFWMZRj0f/DmLTs31OVZ7TbhIju9SM4q6fEeq/YWsPtkz2jAAwyNuX8M9PwqU6dpt1za3TQN/cmHH51UuNGvbdd3leZH/AH4/mH6V1yocy1VzONVX3sd1ovxXW2tobbVNLJEahPtFrJhiBxkqep/GvVLa4ae2inUNtkQOEmXY4B5wfevG/APhb7ZcjV76LNtA37lGHEjjv9B/OvVhd85J5rwsXGnGfLA7qbbV2afmqB86snuen51V1HTLTV7UQ3Sb1BzHIhw0Z9VPamx3YPepN0Tg8YJ4JU4rlLMXT7a40pRaS3P2jTA+0S7dpQ+h/wBn1xxn06V0E00VtCZZpY4olHLOwUD86AsXklML5e3BB6Y96wDrOj6wsr7pfItJCvn7A0YI/ixzwPUjFaQg562C5pWes6fqE5htLjzHC7x8pAZc4ypPBGe4q7iufvNDluZBe2lwqzNA0aT22IyVbBzjlT06giqFx/bFnI9wszwi3izDayOzLcSZ5yW9s4G7rWnsYy+F/eK519JisZvEccMkS3VnPb+cMxKxBdh3O0dAPrV221fT7y3E8N5CY9xXLOFww6jnvWUqU46tBdHoVJRRUFhTaOtITQAE0lFFACg4qC9tlvLKe1Z2VJomjLL1AYEZH51NRnjaeRQBjeGNAi8MaFFpcU7TpGzP5jqFJyc8gVsowOUPQ9qa3H0qJnxQA9uGx+VMLqo96Y0h2jPWq0jE5pMaRJLcY6GszUZFubKeF/uuhBFSuHY002h6tyOhxQkDZzvhxXt/D9taNw0AKfgOn6VfZHNWdP0iW1EgkdG3NlQPSrf2T1BpsnoYxhPpTPs5Y4Arb+yAfSnLa46CgRlRWAHzEZpZ9FtrwL58IZl+644Zfow5FbYgC4HpUgQDtTTad0ByOo+HLm4tPs8jHULYOJFSV/LnRgcgrIBg4/2h+Ncrr04fUIIrm71SGa1mRwNQZIi645MOF2lx0yc+1esED0qG5s7a9g8m5hjmj/uuucfT0rppYjlfvK5Ljc86XXLizv7e5sF1KK1kjLGzvWMktyB/GAx/dKO7sce1bGh+M4J4ri41G7DoHGWtrZvIth2Bk6t/vEAVr3WizrbTQW8y3VrNGY5LS9JbKnqFkHzL+ORWfbeDbS7ghGom7eGNPLW0naM7VHQeYgDMvoCa1dSjOPvf8EVnc6kEOgZSCpGQQcgiiqF3Nf2ckK2lhFcWgAVlSTZIn0B4IxTdY17TdAtBc6lcrAjHCr1Zz6KByTXKoNtKOtyjQorm4/HOknY13DqGnxSHCT3lo8cZ/wCBEYH41qanfLFYBoGDvN8sRU5Bz3FE6c4fErCvcpXZfWb4WcZItYjmVx3/AM9vzrZjiSGJY41CoowoHaodOsxZWaxfxn5nPqx/zirVQBBNbxXCbJow6ghgD61XvIbySzlWwKLfSKy25kzsU93JxwFBz7nArRQZbBOODz6Ck1B/3S2EZwJVDzEdVj7L9W7/AI0mNHl2peEryTRY47cm8tYwytbniSYE5Mqt/fLZYDuK4e10uW1mvrNwZLa7haJJCpBWRSGVXHVW4IwfWvoAoMcACsrVfDlhqx3zI0U+MCeE7X/Hsw9iDW9OvZcrJlBPU+drKJUvQzLskjDHYe3ati3aOO7jv5wDFZI0oU/xP0UfnW/438NtoJiune3lM7mNZY1KMwAz8y9M9OQfwrl9QW+0+RVaKRYCo+ZozsZsc84wa6otVai7GTXJEwlgubiVpWXmRixY9yTnNdT4fi+0qthLdNDDfobWQqRgyKN0W7PYnj86xvtFq6kSWvzEdY3Kj8qdaTuGlijzlgrIR1DpyD/MfjXViKa9naPQzpyfNqio4MeQ64ZeCD2PpVuzklMiRxSSBpGC4DHkmna4VlvzcoAEugJgB6t1H55q34btd98t9LxFbsGX/aft+ArCpXaimmaKCbsz1WxlFtp1vDwNiAY6YpzXIPcVyj6sSc7v1pg1j1avKvc6Dq/tIB4apo77HU1yA1XPehtT3JgSMhP8S9RQB10erWmo3M+nLJKXjUGRo/urn+Enpn2qb7DH9nSA2tldQIu1EeIIyj0yOCPyrgbW4lsGdrSUBXYu6rgbie5B7/Qikt9d1a3uoj9rz8+6YSDqvoqn19q6Ir+VknVyDU9Iit/slzKsjSMbk3C/JtPQRrnaMdOtWG8T6jBbKlxpSySyM2zL+WrRKMs7A5wB+tZlt4zkjW3Go28cC3JIAEmSi+rg9OOtadtqOj3+RbXCIzjpE23cP908EfhWnOvtxv5h6Fmzm0TW4o/IkjSWQblSNsZPfaCMN+ApB4XtYZUb7Ja3MaIUSOUFQuTknHIyT34rPn0KJowIWBKAiF1bY0RPdQcrn8qq3X9o6X9nh0q5ltrdYtricb2Zx3yx24+lONpaU529Q9T26kNBNNJriLA0lFFAwopKKBBTTSk5ppoC4BiPcU0oDyD+FL16DNA+8DQC31IzHk8/nTGiqyVxTKSLloRJCASfQZp8cSlCD2p2cA0qAliCOCMUzNjGiAQE+uKaV3DB6jpUzfcHpwaiPU0DIig4zS4Cj3pzYwP71DDaBn7x5+lAhlIaWkNADTSUppKaAKSlopgV7s3Qt2NkITOPuibO0+3HSuH8TWp1TUNMvrkDS9VsJN0H2weZaTc5xvHA/HBr0DFMkjSWNo5UV42GGVhkH8K1o1fZyvYTV0eba2PFUjXN5qsEC6EYd97B5wuIpFH/ADzUYZSfrRZ+Io7HQrPV49JZNLsowBbicM0cbE7WyfvHnOK62fQhZJJLpVy1muCXt3HmW7juCh6f8BIrmpdI0aOZJNf0eQRggxzgsbcDsGVT8uPcV1qrTqJRa0Xbt6X387sizWp3FjewajYwXluxaGdA6EjBIPtU+9fUVwnjPVr5NEgtNCt/Mt7siJruAFlt1zjgJz+Nc/oWqx+FtQ1Kzshc6mYQrXt1cMEWJu+M8nntWKwrlTc0/l5efYd9T1Oe6jjcRuf3aqJp8ddmcKn1ZsD6CnqsgZ5J+Z5G3SH39B7AYH4VxXhfUjqF1K9xNuuNy3Tx55ycqmfZR+pzXXzzjfkdGGa5ZKzsUTkimkg1UNximG596kZ558WJfMu9Its5Ch5CPXJA/pXX6TIs3hmzkkjXbcKZijDIG4kjj6Yrzv4j3RuPE8UanmK3UDHqSTXoIItdNs7YdIYEjx9FAqnshGFq2haNcktLp1vuP8SLsP6VyF1oOl206TQJLG0bbgFk44+tdjfTE5rl78kk1SrVFsw5V2OVvrVGl+yh9oglIRv9huVq55628CQxDaijAFQ6oCrQzY+8hQ/VTkfof0qGQkt/hRJtpAiVrgnvTPPPrUVFZjJhcsO9O+1N3NV6KALIum9ad9tYjDYI9DVQ0lAFxpFkiKK7x5GPlOf0NAkug8bNOXEKEQbR/q2IxnBP9aqgc5p4JFXGpJCsbVt4mvbSK3ijGY4VPmlm3ySewBwevNaUPj5YsJcQPuYbgIju/MVypJYYdcj3pmMHcjlD05Abj8apTi90FmfWNNozRWQwpKKKACkJzQTTTQAE0lFFACq5Rgw6ilYKTlOnp6UyjpzQA4HKkd6SkD4OcAmjgjj8aCr3DOKOmDSbtqlcfjTc89aAsSsf3YFRBWboM0hcjuaQyOerGgkftSLmT5m7KP61EzFmLE5JopKACmnrSmkoAQ0lFFNAFFFJmmAtFJRQAydVlhaIkgONpIqrKvy7QOOmKtkU14xQI5efQIkla406WTT7g8loPuN/vIeDXBeKYpBrcNtPb2wv5QDPPbZHmp1G5ex4969faMAFjwByfpXB+G7Ia74lm8QSglUd/L9OPlH5Dj6g1rGrK1mKxoaDp+mQQvcadIk8kwHnTK2SxHGP9kD0rl7S41PxTq2pJfardadDp7FVsrX5ZGA7+prv7zw5ZXM32iMPa3fa4tm2N+PZvxBrE1Lw88x8zVdOXUgnS9sW8m5QepUEbvw/Kt6E4Jt31f3r9P1E0c7Y6tqVvfwR6VfS63Ys22eC4AW5t+euDgkfhXbsrjqDXFXfhS3GlXt34Qu559YYgSGeT9+qfxKN2CDWVdXUem2VqdBfX117eomguUdkb+9uDcflWtTDRrO9N/h+dvzEpW3KmvL9u+IT2/X9/FDj6YzXpN3G7SHivMdJv438eDUr1H2C5aaVYYy5XAPQDnANeuWtzY6tALqwuI7iFuN6nv6EdjXBKErXtoWjnbi0ZweKx7vTWOTtrvHs1Paqz6arH7vA61mM8r1rTmi0mSQryjq49h90/wA6yILcyWqPj2P4V6f4h0kXOlXkSL8xhbbj1xkfyrhvDUK3umzADlHB/Bh/iDVfZEYjwsueKiII7V01zppBPy1my2RH8NSMy+fSirjWzDtQLY46UAU+fSirn2Y+lMNsfSgCBasRpmlS3Ydqtw2544oAh8jI6VG1uR2rZisy2OKsf2ax7UAfQtJSmkoAKQmlppNABTaKKACkoooAKQnNBNJQAUlFFACEnPWkJoppoAKKKSgAoooNADTSGlptABRRSGgAooopgFB4oJxTaYBTjyv0ptKp5oEzP1qVotIufLQvK6FEUdyRiqvhjTE0vQLW3VQMIM4/z35P41oX1mLyIRlyhByCKmXEaKi9FAAp30EKQKBxSDJ5PSmk4HWml1C5Vv8AR7DUCHnhxOv3Z4mKSL9GHNZz/wBt6YpIdNVtgDxJiOdR9fut+hrVeU+tVLy42Wsx9EP8q0VRrR6oVjyfwjpWu2+vy3Fk9paXbQyFDdjcpDMAQAP4v8Ke7ap4MuxZ2Wp2jXWqXGbm8KjyYGzyuOgPPpXY6XY2t9ZyC8gSRcjbngqfUEcg/SsPUvBF1b3U17ol6peb/W294okSQe+Rgn3PPvXXhKtOKcJ7ea3+YST6Fm58X3/hvUrew1WaDWftIzFJZKFkBzj5l6VsXXjGwttct9GSGee6mXLiNQfKPo1cVoehxaXNdTPcJBr8gIgW6h8uOMnumOD7Yqjqdjq/hDT4LmGVTqV9IRdX33hH6AE9M+vtWkqFCUuVb/dd9/RfiJSZ6pJtY8jg9a8x8Hxi18Qapp5/hDKB/uvx+hqS38T6xpV5ZQXc82oLM4SVXRTtz0ZHTgj61Na201v8Trhkik8mUMSwU7RuXPXp1FefVoypb9Sk7m5c2at2rKn0/P8ADW1a6tp2pzzQWl3HLLCSHVeo/wARUr2wPasZRcXZoo5N9P8AakGngdq6g2RIzjA7ZqMWYB6UgOd/s/8A2aadNz2rphae1L9kHpQBzI032qxDp3T5a3xajPSp4rUccUAZttp+McVoR6eCv3a0IrcDHFXEhAHSgDuqKKQnNACUhoJpKACiikoAKKKQmgBKSlpKACkNKelNoAQmkozRQAUlFFABTTTj0ptACGkoooAKSlpKACiiigBDSUUUwCkoopgKfmX3FRgFnCjvT8HrjgUqELKr0ITGPxwOlV3PbmrTLmqsg64q27CKzuBnJ/AVn6lJ/wAS6cgHpitFoiSAByazNbxHZqg6FwPrU3Ar6WpWyU9NxzirZzSW0f8AoELY5YZ/OnqpJC+tO4Fa5toLuExXMKTRnqrrkVjy6NcW0bJp9wGtz1s7z95ER6A9V/WugKU0qelXGbjogscjZpo2lXm640hdLuW434zE3+6w4/PFSeMbi+h8MXMumBndhhmj5KoepGK6Z4Y5EKSxLIrdVYZBH0rJfRGtmL6RctZ56wEb4W/4Cen4VUakXNSl077Bqc94ItNK03w79tW6gLuu+4kJGUx/D7YqDQ/E99rGtXtygjj0SAZJkXkAdMH1NWNQ0LSJJi2u6O1mzdbqyY+S/wBcdPxFQ+IdCu30W103wxbRtpsrjzpIpAST6n1Fddqc5Ny3l1ey+ZN2jY0LxBZ+JBO1qkw8ltrb1wD9DWz5GO1eZa7oeqeC7KyWHWbj7HPJiUQ/JsP9a7jRfDk9iUuU16/uY5AH2ykMrA/WsK+HpxXPCWj23GpPZmp5IpPLq4Ux2ppjzXEWVPLGamjjwOlSiL2qRU6cUAOjTGKsKoNRovTip1HFAHWk0mcUU2gAoopKACiignFACE0lFJQAUUUhoADTSaWm0AFFFBoASiiigBDTSaWm9aACiiigBKKKKACkNLTaACkpaSgAoooqgHIeSpPDCmdDijNL98c9aAHleMdjVdkwcEVOjcbT1FNYfMc0ySHbjLDr2qFrdJgUkRXHowBq03YfjSxryT9aQFAwqECj5VHAA6CoxDtOSO1XGTCevNMC4ppjKvk+1MMWT0q/j1FN8sCmxIotDx0pPI9qusuT7UmyoKRU8njBHHoaypvDcAlNxp00mnXB5LQfcc/7SdDW/tFLgU4ylHYVjjdXsZ7+y/s7xDpzXNs7DZd2HO09iynlfwyK2tK0w6XpcFkZ2nWEbUdxg7ewNa+2mstXKq5R5egW1uUmjzTDGferhSm7PashlcJxTglTbRSheaAGKmKeBxTttFAHS5ooooAKSiigApuaU0hoASiiigAptKaaaAA0lFFABSUUUAFIaWm0AIaSiigAoNFJQAUUUUAITSUUGgBKKKKACkJpabQAUhNBpKAFDetSK24jIzjtUVGecincVh7kFiQCKcvEfTnmmBg3DcH1o2sO4qt9hDmIZRge5qLHPSnjIo2jFFgGYphGKl2kCmlCR0pOw0RUUrADvk0lSMQ0hpTSGgBKQ0tHagBhFNxT6aaAExRS0GgBKQilooA6OkoooAKQmlptABSUppKACkJpabQAU00ppKACiig0AJRRRQAhpKKQ0AJRRRQAGkoooAKQ0tI1ACUlKaSgAoooPSgBppCaWkNACUUUUABpKKKAClDFelJSHrQA8SDvxS7lPGaiNNquZiaJN204B4+tMZix5NJRUjEooooAQ9aQ0p60hoASikpe1ADaQ0tIaAEooFFACUUGigD/2Q=="/>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23906" name="Picture 2" descr="https://img-blog.csdn.net/20160903205107449?watermark/2/text/aHR0cDovL2Jsb2cuY3Nkbi5uZXQv/font/5a6L5L2T/fontsize/400/fill/I0JBQkFCMA==/dissolve/70/gravity/Cent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11760" y="1256298"/>
            <a:ext cx="4829175" cy="3781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22297457"/>
      </p:ext>
    </p:extLst>
  </p:cSld>
  <p:clrMapOvr>
    <a:masterClrMapping/>
  </p:clrMapOvr>
  <p:transition spd="slow">
    <p:wipe dir="d"/>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标题 1"/>
          <p:cNvSpPr>
            <a:spLocks noGrp="1"/>
          </p:cNvSpPr>
          <p:nvPr>
            <p:ph type="title"/>
          </p:nvPr>
        </p:nvSpPr>
        <p:spPr/>
        <p:txBody>
          <a:bodyPr/>
          <a:lstStyle/>
          <a:p>
            <a:r>
              <a:rPr altLang="en-US"/>
              <a:t>中国大学排名爬虫</a:t>
            </a:r>
          </a:p>
        </p:txBody>
      </p:sp>
      <p:sp>
        <p:nvSpPr>
          <p:cNvPr id="79875" name="内容占位符 2"/>
          <p:cNvSpPr>
            <a:spLocks noGrp="1"/>
          </p:cNvSpPr>
          <p:nvPr>
            <p:ph idx="1"/>
          </p:nvPr>
        </p:nvSpPr>
        <p:spPr>
          <a:xfrm>
            <a:off x="457200" y="807244"/>
            <a:ext cx="8435280" cy="707886"/>
          </a:xfrm>
        </p:spPr>
        <p:txBody>
          <a:bodyPr wrap="square">
            <a:spAutoFit/>
          </a:bodyPr>
          <a:lstStyle/>
          <a:p>
            <a:pPr marL="0" indent="536575">
              <a:buNone/>
            </a:pPr>
            <a:r>
              <a:rPr altLang="en-US" sz="2000" dirty="0">
                <a:solidFill>
                  <a:srgbClr val="003300"/>
                </a:solidFill>
              </a:rPr>
              <a:t>拟从该网址爬取该名单上</a:t>
            </a:r>
            <a:r>
              <a:rPr lang="en-US" sz="2000" dirty="0">
                <a:solidFill>
                  <a:srgbClr val="003300"/>
                </a:solidFill>
              </a:rPr>
              <a:t>310 </a:t>
            </a:r>
            <a:r>
              <a:rPr altLang="en-US" sz="2000" dirty="0">
                <a:solidFill>
                  <a:srgbClr val="003300"/>
                </a:solidFill>
              </a:rPr>
              <a:t>所国内大学的排名数据，并将它们打印出来。读者可以对这些数据开展其他操作。</a:t>
            </a:r>
            <a:endParaRPr lang="en-US" sz="2000" dirty="0">
              <a:solidFill>
                <a:srgbClr val="003300"/>
              </a:solidFill>
            </a:endParaRPr>
          </a:p>
        </p:txBody>
      </p:sp>
      <p:sp>
        <p:nvSpPr>
          <p:cNvPr id="4" name="内容占位符 2">
            <a:extLst>
              <a:ext uri="{FF2B5EF4-FFF2-40B4-BE49-F238E27FC236}">
                <a16:creationId xmlns:a16="http://schemas.microsoft.com/office/drawing/2014/main" id="{63F70969-3FE3-46EA-9AE5-C3FE698015E3}"/>
              </a:ext>
            </a:extLst>
          </p:cNvPr>
          <p:cNvSpPr txBox="1">
            <a:spLocks/>
          </p:cNvSpPr>
          <p:nvPr/>
        </p:nvSpPr>
        <p:spPr bwMode="auto">
          <a:xfrm>
            <a:off x="462064" y="1707654"/>
            <a:ext cx="8358407" cy="15081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lvl1pPr marL="257175" indent="-257175" algn="l" rtl="0" eaLnBrk="1" fontAlgn="base" hangingPunct="1">
              <a:spcBef>
                <a:spcPct val="20000"/>
              </a:spcBef>
              <a:spcAft>
                <a:spcPct val="0"/>
              </a:spcAft>
              <a:buClr>
                <a:schemeClr val="hlink"/>
              </a:buClr>
              <a:buFont typeface="Wingdings" panose="05000000000000000000" pitchFamily="2" charset="2"/>
              <a:buChar char="v"/>
              <a:defRPr lang="zh-CN" altLang="en-US" sz="2400" b="1" kern="1200">
                <a:solidFill>
                  <a:srgbClr val="6633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defRPr>
            </a:lvl1pPr>
            <a:lvl2pPr marL="557213" indent="-214313" algn="l" rtl="0" eaLnBrk="1" fontAlgn="base" hangingPunct="1">
              <a:spcBef>
                <a:spcPct val="20000"/>
              </a:spcBef>
              <a:spcAft>
                <a:spcPct val="0"/>
              </a:spcAft>
              <a:buClr>
                <a:schemeClr val="accent1"/>
              </a:buClr>
              <a:buFont typeface="Wingdings" panose="05000000000000000000" pitchFamily="2" charset="2"/>
              <a:buChar char="§"/>
              <a:defRPr lang="zh-CN" altLang="en-US" sz="2100" b="1" kern="1200">
                <a:solidFill>
                  <a:schemeClr val="tx1"/>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cs typeface="+mn-cs"/>
              </a:defRPr>
            </a:lvl2pPr>
            <a:lvl3pPr marL="857250" indent="-171450" algn="l" rtl="0" eaLnBrk="1" fontAlgn="base" hangingPunct="1">
              <a:spcBef>
                <a:spcPct val="20000"/>
              </a:spcBef>
              <a:spcAft>
                <a:spcPct val="0"/>
              </a:spcAft>
              <a:buClr>
                <a:schemeClr val="tx1"/>
              </a:buClr>
              <a:buChar char="•"/>
              <a:defRPr lang="zh-CN" altLang="en-US" sz="1800" b="1" kern="1200">
                <a:solidFill>
                  <a:schemeClr val="tx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mn-cs"/>
              </a:defRPr>
            </a:lvl3pPr>
            <a:lvl4pPr marL="1200150" indent="-171450" algn="l" rtl="0" eaLnBrk="1" fontAlgn="base" hangingPunct="1">
              <a:spcBef>
                <a:spcPct val="20000"/>
              </a:spcBef>
              <a:spcAft>
                <a:spcPct val="0"/>
              </a:spcAft>
              <a:buChar char="–"/>
              <a:defRPr lang="zh-CN" altLang="en-US" sz="1500" b="1" kern="1200">
                <a:solidFill>
                  <a:schemeClr val="tx1"/>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cs typeface="+mn-cs"/>
              </a:defRPr>
            </a:lvl4pPr>
            <a:lvl5pPr marL="1543050" indent="-171450" algn="l" rtl="0" eaLnBrk="1" fontAlgn="base" hangingPunct="1">
              <a:spcBef>
                <a:spcPct val="20000"/>
              </a:spcBef>
              <a:spcAft>
                <a:spcPct val="0"/>
              </a:spcAft>
              <a:buChar char="»"/>
              <a:defRPr lang="zh-CN" altLang="en-US" sz="1500" b="1" kern="1200">
                <a:solidFill>
                  <a:schemeClr val="tx1"/>
                </a:solidFill>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zh-CN" altLang="en-US" sz="2000" dirty="0">
                <a:solidFill>
                  <a:srgbClr val="003300"/>
                </a:solidFill>
              </a:rPr>
              <a:t>大学排名爬虫的构建需要三个重要步骤：</a:t>
            </a:r>
          </a:p>
          <a:p>
            <a:pPr marL="0" indent="0">
              <a:buNone/>
            </a:pPr>
            <a:r>
              <a:rPr lang="zh-CN" altLang="en-US" sz="2000" dirty="0">
                <a:latin typeface="华文新魏" panose="02010800040101010101" pitchFamily="2" charset="-122"/>
                <a:ea typeface="华文新魏" panose="02010800040101010101" pitchFamily="2" charset="-122"/>
              </a:rPr>
              <a:t>第一，从网络上获取网页内容；</a:t>
            </a:r>
          </a:p>
          <a:p>
            <a:pPr marL="0" indent="0">
              <a:buNone/>
            </a:pPr>
            <a:r>
              <a:rPr lang="zh-CN" altLang="en-US" sz="2000" dirty="0">
                <a:latin typeface="华文新魏" panose="02010800040101010101" pitchFamily="2" charset="-122"/>
                <a:ea typeface="华文新魏" panose="02010800040101010101" pitchFamily="2" charset="-122"/>
              </a:rPr>
              <a:t>第二，分析网页内容并提取有用数据到恰当的数据结构中；</a:t>
            </a:r>
          </a:p>
          <a:p>
            <a:pPr marL="0" indent="0">
              <a:buNone/>
            </a:pPr>
            <a:r>
              <a:rPr lang="zh-CN" altLang="en-US" sz="2000" dirty="0">
                <a:latin typeface="华文新魏" panose="02010800040101010101" pitchFamily="2" charset="-122"/>
                <a:ea typeface="华文新魏" panose="02010800040101010101" pitchFamily="2" charset="-122"/>
              </a:rPr>
              <a:t>第三，利用数据结构展示或进一步处理数据。</a:t>
            </a:r>
          </a:p>
        </p:txBody>
      </p:sp>
      <p:sp>
        <p:nvSpPr>
          <p:cNvPr id="5" name="内容占位符 2">
            <a:extLst>
              <a:ext uri="{FF2B5EF4-FFF2-40B4-BE49-F238E27FC236}">
                <a16:creationId xmlns:a16="http://schemas.microsoft.com/office/drawing/2014/main" id="{43229A2E-7AA8-47FE-92DA-343668C69ECF}"/>
              </a:ext>
            </a:extLst>
          </p:cNvPr>
          <p:cNvSpPr txBox="1">
            <a:spLocks/>
          </p:cNvSpPr>
          <p:nvPr/>
        </p:nvSpPr>
        <p:spPr bwMode="auto">
          <a:xfrm>
            <a:off x="462064" y="3435846"/>
            <a:ext cx="8358407"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lvl1pPr marL="257175" indent="-257175" algn="l" rtl="0" eaLnBrk="1" fontAlgn="base" hangingPunct="1">
              <a:spcBef>
                <a:spcPct val="20000"/>
              </a:spcBef>
              <a:spcAft>
                <a:spcPct val="0"/>
              </a:spcAft>
              <a:buClr>
                <a:schemeClr val="hlink"/>
              </a:buClr>
              <a:buFont typeface="Wingdings" panose="05000000000000000000" pitchFamily="2" charset="2"/>
              <a:buChar char="v"/>
              <a:defRPr lang="zh-CN" altLang="en-US" sz="2400" b="1" kern="1200">
                <a:solidFill>
                  <a:srgbClr val="6633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defRPr>
            </a:lvl1pPr>
            <a:lvl2pPr marL="557213" indent="-214313" algn="l" rtl="0" eaLnBrk="1" fontAlgn="base" hangingPunct="1">
              <a:spcBef>
                <a:spcPct val="20000"/>
              </a:spcBef>
              <a:spcAft>
                <a:spcPct val="0"/>
              </a:spcAft>
              <a:buClr>
                <a:schemeClr val="accent1"/>
              </a:buClr>
              <a:buFont typeface="Wingdings" panose="05000000000000000000" pitchFamily="2" charset="2"/>
              <a:buChar char="§"/>
              <a:defRPr lang="zh-CN" altLang="en-US" sz="2100" b="1" kern="1200">
                <a:solidFill>
                  <a:schemeClr val="tx1"/>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cs typeface="+mn-cs"/>
              </a:defRPr>
            </a:lvl2pPr>
            <a:lvl3pPr marL="857250" indent="-171450" algn="l" rtl="0" eaLnBrk="1" fontAlgn="base" hangingPunct="1">
              <a:spcBef>
                <a:spcPct val="20000"/>
              </a:spcBef>
              <a:spcAft>
                <a:spcPct val="0"/>
              </a:spcAft>
              <a:buClr>
                <a:schemeClr val="tx1"/>
              </a:buClr>
              <a:buChar char="•"/>
              <a:defRPr lang="zh-CN" altLang="en-US" sz="1800" b="1" kern="1200">
                <a:solidFill>
                  <a:schemeClr val="tx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mn-cs"/>
              </a:defRPr>
            </a:lvl3pPr>
            <a:lvl4pPr marL="1200150" indent="-171450" algn="l" rtl="0" eaLnBrk="1" fontAlgn="base" hangingPunct="1">
              <a:spcBef>
                <a:spcPct val="20000"/>
              </a:spcBef>
              <a:spcAft>
                <a:spcPct val="0"/>
              </a:spcAft>
              <a:buChar char="–"/>
              <a:defRPr lang="zh-CN" altLang="en-US" sz="1500" b="1" kern="1200">
                <a:solidFill>
                  <a:schemeClr val="tx1"/>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cs typeface="+mn-cs"/>
              </a:defRPr>
            </a:lvl4pPr>
            <a:lvl5pPr marL="1543050" indent="-171450" algn="l" rtl="0" eaLnBrk="1" fontAlgn="base" hangingPunct="1">
              <a:spcBef>
                <a:spcPct val="20000"/>
              </a:spcBef>
              <a:spcAft>
                <a:spcPct val="0"/>
              </a:spcAft>
              <a:buChar char="»"/>
              <a:defRPr lang="zh-CN" altLang="en-US" sz="1500" b="1" kern="1200">
                <a:solidFill>
                  <a:schemeClr val="tx1"/>
                </a:solidFill>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lvl="1" indent="536575">
              <a:buNone/>
            </a:pPr>
            <a:r>
              <a:rPr lang="zh-CN" altLang="en-US" sz="2000" dirty="0">
                <a:solidFill>
                  <a:srgbClr val="003300"/>
                </a:solidFill>
                <a:latin typeface="微软雅黑" panose="020B0503020204020204" pitchFamily="34" charset="-122"/>
                <a:ea typeface="微软雅黑" panose="020B0503020204020204" pitchFamily="34" charset="-122"/>
              </a:rPr>
              <a:t>由于大学排名是一个典型的二维数据，因此，采用二维列表存储该排名所涉及的表单数据。</a:t>
            </a:r>
          </a:p>
        </p:txBody>
      </p:sp>
    </p:spTree>
    <p:extLst>
      <p:ext uri="{BB962C8B-B14F-4D97-AF65-F5344CB8AC3E}">
        <p14:creationId xmlns:p14="http://schemas.microsoft.com/office/powerpoint/2010/main" val="1525114999"/>
      </p:ext>
    </p:extLst>
  </p:cSld>
  <p:clrMapOvr>
    <a:masterClrMapping/>
  </p:clrMapOvr>
  <p:transition spd="slow">
    <p:wipe dir="d"/>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标题 1"/>
          <p:cNvSpPr>
            <a:spLocks noGrp="1"/>
          </p:cNvSpPr>
          <p:nvPr>
            <p:ph type="title"/>
          </p:nvPr>
        </p:nvSpPr>
        <p:spPr/>
        <p:txBody>
          <a:bodyPr/>
          <a:lstStyle/>
          <a:p>
            <a:r>
              <a:rPr altLang="en-US"/>
              <a:t>爬取网页内容</a:t>
            </a:r>
          </a:p>
        </p:txBody>
      </p:sp>
      <p:sp>
        <p:nvSpPr>
          <p:cNvPr id="81923" name="内容占位符 2"/>
          <p:cNvSpPr>
            <a:spLocks noGrp="1"/>
          </p:cNvSpPr>
          <p:nvPr>
            <p:ph idx="1"/>
          </p:nvPr>
        </p:nvSpPr>
        <p:spPr>
          <a:xfrm>
            <a:off x="457200" y="807244"/>
            <a:ext cx="8229600" cy="1422954"/>
          </a:xfrm>
        </p:spPr>
        <p:txBody>
          <a:bodyPr>
            <a:spAutoFit/>
          </a:bodyPr>
          <a:lstStyle/>
          <a:p>
            <a:pPr marL="0" indent="536575">
              <a:lnSpc>
                <a:spcPct val="150000"/>
              </a:lnSpc>
              <a:buNone/>
            </a:pPr>
            <a:r>
              <a:rPr altLang="en-US" sz="2000" dirty="0">
                <a:solidFill>
                  <a:srgbClr val="003300"/>
                </a:solidFill>
              </a:rPr>
              <a:t>具体来说，采用</a:t>
            </a:r>
            <a:r>
              <a:rPr lang="en-US" sz="2000" dirty="0">
                <a:solidFill>
                  <a:srgbClr val="003300"/>
                </a:solidFill>
              </a:rPr>
              <a:t>requests </a:t>
            </a:r>
            <a:r>
              <a:rPr altLang="en-US" sz="2000" dirty="0">
                <a:solidFill>
                  <a:srgbClr val="003300"/>
                </a:solidFill>
              </a:rPr>
              <a:t>库爬取网页内容，使用</a:t>
            </a:r>
            <a:r>
              <a:rPr lang="en-US" sz="2000" dirty="0">
                <a:solidFill>
                  <a:srgbClr val="003300"/>
                </a:solidFill>
              </a:rPr>
              <a:t>beautifulsoup4 </a:t>
            </a:r>
            <a:r>
              <a:rPr altLang="en-US" sz="2000" dirty="0">
                <a:solidFill>
                  <a:srgbClr val="003300"/>
                </a:solidFill>
              </a:rPr>
              <a:t>库分析网页中数据，提取</a:t>
            </a:r>
            <a:r>
              <a:rPr lang="en-US" sz="2000" dirty="0">
                <a:solidFill>
                  <a:srgbClr val="003300"/>
                </a:solidFill>
              </a:rPr>
              <a:t>310 </a:t>
            </a:r>
            <a:r>
              <a:rPr altLang="en-US" sz="2000" dirty="0">
                <a:solidFill>
                  <a:srgbClr val="003300"/>
                </a:solidFill>
              </a:rPr>
              <a:t>个学校的排名及相关数据，存储到二维列表中，最后采用用户偏好的方式打印出来。</a:t>
            </a:r>
          </a:p>
        </p:txBody>
      </p:sp>
      <p:sp>
        <p:nvSpPr>
          <p:cNvPr id="4" name="内容占位符 2">
            <a:extLst>
              <a:ext uri="{FF2B5EF4-FFF2-40B4-BE49-F238E27FC236}">
                <a16:creationId xmlns:a16="http://schemas.microsoft.com/office/drawing/2014/main" id="{EC00F494-F604-46B5-9650-8801E17C25E5}"/>
              </a:ext>
            </a:extLst>
          </p:cNvPr>
          <p:cNvSpPr txBox="1">
            <a:spLocks/>
          </p:cNvSpPr>
          <p:nvPr/>
        </p:nvSpPr>
        <p:spPr bwMode="auto">
          <a:xfrm>
            <a:off x="457200" y="2416900"/>
            <a:ext cx="8229600" cy="18846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lvl1pPr marL="257175" indent="-257175" algn="l" rtl="0" eaLnBrk="1" fontAlgn="base" hangingPunct="1">
              <a:spcBef>
                <a:spcPct val="20000"/>
              </a:spcBef>
              <a:spcAft>
                <a:spcPct val="0"/>
              </a:spcAft>
              <a:buClr>
                <a:schemeClr val="hlink"/>
              </a:buClr>
              <a:buFont typeface="Wingdings" panose="05000000000000000000" pitchFamily="2" charset="2"/>
              <a:buChar char="v"/>
              <a:defRPr lang="zh-CN" altLang="en-US" sz="2400" b="1" kern="1200">
                <a:solidFill>
                  <a:srgbClr val="6633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defRPr>
            </a:lvl1pPr>
            <a:lvl2pPr marL="557213" indent="-214313" algn="l" rtl="0" eaLnBrk="1" fontAlgn="base" hangingPunct="1">
              <a:spcBef>
                <a:spcPct val="20000"/>
              </a:spcBef>
              <a:spcAft>
                <a:spcPct val="0"/>
              </a:spcAft>
              <a:buClr>
                <a:schemeClr val="accent1"/>
              </a:buClr>
              <a:buFont typeface="Wingdings" panose="05000000000000000000" pitchFamily="2" charset="2"/>
              <a:buChar char="§"/>
              <a:defRPr lang="zh-CN" altLang="en-US" sz="2100" b="1" kern="1200">
                <a:solidFill>
                  <a:schemeClr val="tx1"/>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cs typeface="+mn-cs"/>
              </a:defRPr>
            </a:lvl2pPr>
            <a:lvl3pPr marL="857250" indent="-171450" algn="l" rtl="0" eaLnBrk="1" fontAlgn="base" hangingPunct="1">
              <a:spcBef>
                <a:spcPct val="20000"/>
              </a:spcBef>
              <a:spcAft>
                <a:spcPct val="0"/>
              </a:spcAft>
              <a:buClr>
                <a:schemeClr val="tx1"/>
              </a:buClr>
              <a:buChar char="•"/>
              <a:defRPr lang="zh-CN" altLang="en-US" sz="1800" b="1" kern="1200">
                <a:solidFill>
                  <a:schemeClr val="tx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mn-cs"/>
              </a:defRPr>
            </a:lvl3pPr>
            <a:lvl4pPr marL="1200150" indent="-171450" algn="l" rtl="0" eaLnBrk="1" fontAlgn="base" hangingPunct="1">
              <a:spcBef>
                <a:spcPct val="20000"/>
              </a:spcBef>
              <a:spcAft>
                <a:spcPct val="0"/>
              </a:spcAft>
              <a:buChar char="–"/>
              <a:defRPr lang="zh-CN" altLang="en-US" sz="1500" b="1" kern="1200">
                <a:solidFill>
                  <a:schemeClr val="tx1"/>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cs typeface="+mn-cs"/>
              </a:defRPr>
            </a:lvl4pPr>
            <a:lvl5pPr marL="1543050" indent="-171450" algn="l" rtl="0" eaLnBrk="1" fontAlgn="base" hangingPunct="1">
              <a:spcBef>
                <a:spcPct val="20000"/>
              </a:spcBef>
              <a:spcAft>
                <a:spcPct val="0"/>
              </a:spcAft>
              <a:buChar char="»"/>
              <a:defRPr lang="zh-CN" altLang="en-US" sz="1500" b="1" kern="1200">
                <a:solidFill>
                  <a:schemeClr val="tx1"/>
                </a:solidFill>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536575">
              <a:lnSpc>
                <a:spcPct val="150000"/>
              </a:lnSpc>
              <a:buNone/>
            </a:pPr>
            <a:r>
              <a:rPr lang="zh-CN" altLang="en-US" sz="2000" dirty="0">
                <a:solidFill>
                  <a:srgbClr val="003300"/>
                </a:solidFill>
              </a:rPr>
              <a:t>为了解析网页上数据，首先需要程序编写者观察爬虫页面的特点，即找到拟获取数据在</a:t>
            </a:r>
            <a:r>
              <a:rPr lang="en-US" altLang="zh-CN" sz="2000" dirty="0">
                <a:solidFill>
                  <a:srgbClr val="003300"/>
                </a:solidFill>
              </a:rPr>
              <a:t>HTML </a:t>
            </a:r>
            <a:r>
              <a:rPr lang="zh-CN" altLang="en-US" sz="2000" dirty="0">
                <a:solidFill>
                  <a:srgbClr val="003300"/>
                </a:solidFill>
              </a:rPr>
              <a:t>页面中的格式。打开大学排名页面，在浏览器菜单中选择“查看网页源代码”，该选项在所有浏览器中都存在，得到的</a:t>
            </a:r>
            <a:r>
              <a:rPr lang="en-US" altLang="zh-CN" sz="2000" dirty="0">
                <a:solidFill>
                  <a:srgbClr val="003300"/>
                </a:solidFill>
              </a:rPr>
              <a:t>HTML </a:t>
            </a:r>
            <a:r>
              <a:rPr lang="zh-CN" altLang="en-US" sz="2000" dirty="0">
                <a:solidFill>
                  <a:srgbClr val="003300"/>
                </a:solidFill>
              </a:rPr>
              <a:t>源代码如下图所示（为了便于阅读，该源代码做过一定排版）</a:t>
            </a:r>
          </a:p>
        </p:txBody>
      </p:sp>
    </p:spTree>
    <p:extLst>
      <p:ext uri="{BB962C8B-B14F-4D97-AF65-F5344CB8AC3E}">
        <p14:creationId xmlns:p14="http://schemas.microsoft.com/office/powerpoint/2010/main" val="1545099911"/>
      </p:ext>
    </p:extLst>
  </p:cSld>
  <p:clrMapOvr>
    <a:masterClrMapping/>
  </p:clrMapOvr>
  <p:transition spd="slow">
    <p:wipe dir="d"/>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标题 1"/>
          <p:cNvSpPr>
            <a:spLocks noGrp="1"/>
          </p:cNvSpPr>
          <p:nvPr>
            <p:ph type="title"/>
          </p:nvPr>
        </p:nvSpPr>
        <p:spPr/>
        <p:txBody>
          <a:bodyPr/>
          <a:lstStyle/>
          <a:p>
            <a:r>
              <a:rPr altLang="en-US"/>
              <a:t>爬取网页内容</a:t>
            </a:r>
          </a:p>
        </p:txBody>
      </p:sp>
      <p:pic>
        <p:nvPicPr>
          <p:cNvPr id="83971" name="内容占位符 3"/>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a:xfrm>
            <a:off x="1115616" y="771550"/>
            <a:ext cx="7391400" cy="4242195"/>
          </a:xfrm>
        </p:spPr>
      </p:pic>
    </p:spTree>
    <p:extLst>
      <p:ext uri="{BB962C8B-B14F-4D97-AF65-F5344CB8AC3E}">
        <p14:creationId xmlns:p14="http://schemas.microsoft.com/office/powerpoint/2010/main" val="1906930938"/>
      </p:ext>
    </p:extLst>
  </p:cSld>
  <p:clrMapOvr>
    <a:masterClrMapping/>
  </p:clrMapOvr>
  <p:transition spd="slow">
    <p:wipe dir="d"/>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标题 1"/>
          <p:cNvSpPr>
            <a:spLocks noGrp="1"/>
          </p:cNvSpPr>
          <p:nvPr>
            <p:ph type="title"/>
          </p:nvPr>
        </p:nvSpPr>
        <p:spPr/>
        <p:txBody>
          <a:bodyPr/>
          <a:lstStyle/>
          <a:p>
            <a:r>
              <a:rPr altLang="en-US"/>
              <a:t>爬取网页内容</a:t>
            </a:r>
          </a:p>
        </p:txBody>
      </p:sp>
      <p:sp>
        <p:nvSpPr>
          <p:cNvPr id="84995" name="内容占位符 2"/>
          <p:cNvSpPr>
            <a:spLocks noGrp="1"/>
          </p:cNvSpPr>
          <p:nvPr>
            <p:ph idx="1"/>
          </p:nvPr>
        </p:nvSpPr>
        <p:spPr>
          <a:xfrm>
            <a:off x="457200" y="1491630"/>
            <a:ext cx="8229600" cy="1884618"/>
          </a:xfrm>
        </p:spPr>
        <p:txBody>
          <a:bodyPr>
            <a:spAutoFit/>
          </a:bodyPr>
          <a:lstStyle/>
          <a:p>
            <a:pPr marL="0" indent="449263">
              <a:lnSpc>
                <a:spcPct val="150000"/>
              </a:lnSpc>
              <a:buNone/>
            </a:pPr>
            <a:r>
              <a:rPr altLang="en-US" sz="2000" dirty="0">
                <a:solidFill>
                  <a:srgbClr val="003300"/>
                </a:solidFill>
              </a:rPr>
              <a:t>对比两张图，每个大学排名的数据信息被封装在一个</a:t>
            </a:r>
            <a:r>
              <a:rPr lang="en-US" sz="2000" dirty="0">
                <a:solidFill>
                  <a:srgbClr val="003300"/>
                </a:solidFill>
              </a:rPr>
              <a:t>&lt;</a:t>
            </a:r>
            <a:r>
              <a:rPr lang="en-US" sz="2000" dirty="0" err="1">
                <a:solidFill>
                  <a:srgbClr val="003300"/>
                </a:solidFill>
              </a:rPr>
              <a:t>tr</a:t>
            </a:r>
            <a:r>
              <a:rPr lang="en-US" sz="2000" dirty="0">
                <a:solidFill>
                  <a:srgbClr val="003300"/>
                </a:solidFill>
              </a:rPr>
              <a:t>&gt;&lt;/</a:t>
            </a:r>
            <a:r>
              <a:rPr lang="en-US" sz="2000" dirty="0" err="1">
                <a:solidFill>
                  <a:srgbClr val="003300"/>
                </a:solidFill>
              </a:rPr>
              <a:t>tr</a:t>
            </a:r>
            <a:r>
              <a:rPr lang="en-US" sz="2000" dirty="0">
                <a:solidFill>
                  <a:srgbClr val="003300"/>
                </a:solidFill>
              </a:rPr>
              <a:t>&gt;</a:t>
            </a:r>
            <a:r>
              <a:rPr altLang="en-US" sz="2000" dirty="0">
                <a:solidFill>
                  <a:srgbClr val="003300"/>
                </a:solidFill>
              </a:rPr>
              <a:t>之间的结构中。这是</a:t>
            </a:r>
            <a:r>
              <a:rPr lang="en-US" sz="2000" dirty="0">
                <a:solidFill>
                  <a:srgbClr val="003300"/>
                </a:solidFill>
              </a:rPr>
              <a:t>HTML </a:t>
            </a:r>
            <a:r>
              <a:rPr altLang="en-US" sz="2000" dirty="0">
                <a:solidFill>
                  <a:srgbClr val="003300"/>
                </a:solidFill>
              </a:rPr>
              <a:t>语言表示表格中一行的标签，在这行中，每列内容采用</a:t>
            </a:r>
            <a:r>
              <a:rPr lang="en-US" sz="2000" dirty="0">
                <a:solidFill>
                  <a:srgbClr val="003300"/>
                </a:solidFill>
              </a:rPr>
              <a:t>&lt;td&gt;&lt;/td&gt;</a:t>
            </a:r>
            <a:r>
              <a:rPr altLang="en-US" sz="2000" dirty="0">
                <a:solidFill>
                  <a:srgbClr val="003300"/>
                </a:solidFill>
              </a:rPr>
              <a:t>表示。以“清华大学”为例，它对应一行信息的</a:t>
            </a:r>
            <a:r>
              <a:rPr lang="en-US" sz="2000" dirty="0">
                <a:solidFill>
                  <a:srgbClr val="003300"/>
                </a:solidFill>
              </a:rPr>
              <a:t>HTML </a:t>
            </a:r>
            <a:r>
              <a:rPr altLang="en-US" sz="2000" dirty="0">
                <a:solidFill>
                  <a:srgbClr val="003300"/>
                </a:solidFill>
              </a:rPr>
              <a:t>代码如下。</a:t>
            </a:r>
          </a:p>
        </p:txBody>
      </p:sp>
    </p:spTree>
    <p:extLst>
      <p:ext uri="{BB962C8B-B14F-4D97-AF65-F5344CB8AC3E}">
        <p14:creationId xmlns:p14="http://schemas.microsoft.com/office/powerpoint/2010/main" val="94161019"/>
      </p:ext>
    </p:extLst>
  </p:cSld>
  <p:clrMapOvr>
    <a:masterClrMapping/>
  </p:clrMapOvr>
  <p:transition spd="slow">
    <p:wipe dir="d"/>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标题 1"/>
          <p:cNvSpPr>
            <a:spLocks noGrp="1"/>
          </p:cNvSpPr>
          <p:nvPr>
            <p:ph type="title"/>
          </p:nvPr>
        </p:nvSpPr>
        <p:spPr/>
        <p:txBody>
          <a:bodyPr/>
          <a:lstStyle/>
          <a:p>
            <a:r>
              <a:rPr altLang="en-US"/>
              <a:t>爬取网页内容</a:t>
            </a:r>
          </a:p>
        </p:txBody>
      </p:sp>
      <p:pic>
        <p:nvPicPr>
          <p:cNvPr id="86019" name="内容占位符 3"/>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1187624" y="771550"/>
            <a:ext cx="7336032" cy="4227372"/>
          </a:xfrm>
        </p:spPr>
      </p:pic>
    </p:spTree>
    <p:extLst>
      <p:ext uri="{BB962C8B-B14F-4D97-AF65-F5344CB8AC3E}">
        <p14:creationId xmlns:p14="http://schemas.microsoft.com/office/powerpoint/2010/main" val="2291180371"/>
      </p:ext>
    </p:extLst>
  </p:cSld>
  <p:clrMapOvr>
    <a:masterClrMapping/>
  </p:clrMapOvr>
  <p:transition spd="slow">
    <p:wipe dir="d"/>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标题 1"/>
          <p:cNvSpPr>
            <a:spLocks noGrp="1"/>
          </p:cNvSpPr>
          <p:nvPr>
            <p:ph type="title"/>
          </p:nvPr>
        </p:nvSpPr>
        <p:spPr/>
        <p:txBody>
          <a:bodyPr/>
          <a:lstStyle/>
          <a:p>
            <a:r>
              <a:rPr altLang="en-US"/>
              <a:t>爬取网页内容</a:t>
            </a:r>
          </a:p>
        </p:txBody>
      </p:sp>
      <p:sp>
        <p:nvSpPr>
          <p:cNvPr id="87043" name="内容占位符 2"/>
          <p:cNvSpPr>
            <a:spLocks noGrp="1"/>
          </p:cNvSpPr>
          <p:nvPr>
            <p:ph idx="1"/>
          </p:nvPr>
        </p:nvSpPr>
        <p:spPr>
          <a:xfrm>
            <a:off x="457200" y="807244"/>
            <a:ext cx="8229600" cy="1323439"/>
          </a:xfrm>
        </p:spPr>
        <p:txBody>
          <a:bodyPr>
            <a:spAutoFit/>
          </a:bodyPr>
          <a:lstStyle/>
          <a:p>
            <a:pPr marL="0" indent="536575">
              <a:buNone/>
            </a:pPr>
            <a:r>
              <a:rPr altLang="en-US" sz="2000" dirty="0">
                <a:solidFill>
                  <a:srgbClr val="003300"/>
                </a:solidFill>
              </a:rPr>
              <a:t>这个代码中每个</a:t>
            </a:r>
            <a:r>
              <a:rPr lang="en-US" sz="2000" dirty="0">
                <a:solidFill>
                  <a:srgbClr val="003300"/>
                </a:solidFill>
              </a:rPr>
              <a:t>td </a:t>
            </a:r>
            <a:r>
              <a:rPr altLang="en-US" sz="2000" dirty="0">
                <a:solidFill>
                  <a:srgbClr val="003300"/>
                </a:solidFill>
              </a:rPr>
              <a:t>标签包含大学排名表格的一个列数值，与表头一一对应。因此，如果要获得其中的数据，需要首先找到</a:t>
            </a:r>
            <a:r>
              <a:rPr lang="en-US" sz="2000" dirty="0">
                <a:solidFill>
                  <a:srgbClr val="003300"/>
                </a:solidFill>
              </a:rPr>
              <a:t>&lt;</a:t>
            </a:r>
            <a:r>
              <a:rPr lang="en-US" sz="2000" dirty="0" err="1">
                <a:solidFill>
                  <a:srgbClr val="003300"/>
                </a:solidFill>
              </a:rPr>
              <a:t>tr</a:t>
            </a:r>
            <a:r>
              <a:rPr lang="en-US" sz="2000" dirty="0">
                <a:solidFill>
                  <a:srgbClr val="003300"/>
                </a:solidFill>
              </a:rPr>
              <a:t>&gt;&lt;/</a:t>
            </a:r>
            <a:r>
              <a:rPr lang="en-US" sz="2000" dirty="0" err="1">
                <a:solidFill>
                  <a:srgbClr val="003300"/>
                </a:solidFill>
              </a:rPr>
              <a:t>tr</a:t>
            </a:r>
            <a:r>
              <a:rPr lang="en-US" sz="2000" dirty="0">
                <a:solidFill>
                  <a:srgbClr val="003300"/>
                </a:solidFill>
              </a:rPr>
              <a:t>&gt;</a:t>
            </a:r>
            <a:r>
              <a:rPr altLang="en-US" sz="2000" dirty="0">
                <a:solidFill>
                  <a:srgbClr val="003300"/>
                </a:solidFill>
              </a:rPr>
              <a:t>标签，并遍历其中每个</a:t>
            </a:r>
            <a:r>
              <a:rPr lang="en-US" sz="2000" dirty="0">
                <a:solidFill>
                  <a:srgbClr val="003300"/>
                </a:solidFill>
              </a:rPr>
              <a:t>&lt;td&gt;&lt;/td&gt;</a:t>
            </a:r>
            <a:r>
              <a:rPr altLang="en-US" sz="2000" dirty="0">
                <a:solidFill>
                  <a:srgbClr val="003300"/>
                </a:solidFill>
              </a:rPr>
              <a:t>标签，获取其值写入程序的数据结构中，这个代码封装成函数表示如下：</a:t>
            </a:r>
          </a:p>
        </p:txBody>
      </p:sp>
      <p:pic>
        <p:nvPicPr>
          <p:cNvPr id="4" name="内容占位符 3">
            <a:extLst>
              <a:ext uri="{FF2B5EF4-FFF2-40B4-BE49-F238E27FC236}">
                <a16:creationId xmlns:a16="http://schemas.microsoft.com/office/drawing/2014/main" id="{2B245A4D-5B81-4D3B-A7F6-5E6B9BB25F7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123728" y="2139520"/>
            <a:ext cx="6399101" cy="28805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6477646"/>
      </p:ext>
    </p:extLst>
  </p:cSld>
  <p:clrMapOvr>
    <a:masterClrMapping/>
  </p:clrMapOvr>
  <p:transition spd="slow">
    <p:wipe dir="d"/>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标题 1"/>
          <p:cNvSpPr>
            <a:spLocks noGrp="1"/>
          </p:cNvSpPr>
          <p:nvPr>
            <p:ph type="title"/>
          </p:nvPr>
        </p:nvSpPr>
        <p:spPr/>
        <p:txBody>
          <a:bodyPr/>
          <a:lstStyle/>
          <a:p>
            <a:r>
              <a:rPr altLang="en-US"/>
              <a:t>爬取网页内容</a:t>
            </a:r>
          </a:p>
        </p:txBody>
      </p:sp>
      <p:sp>
        <p:nvSpPr>
          <p:cNvPr id="89091" name="内容占位符 2"/>
          <p:cNvSpPr>
            <a:spLocks noGrp="1"/>
          </p:cNvSpPr>
          <p:nvPr>
            <p:ph idx="1"/>
          </p:nvPr>
        </p:nvSpPr>
        <p:spPr>
          <a:xfrm>
            <a:off x="473825" y="817424"/>
            <a:ext cx="8418655" cy="1809726"/>
          </a:xfrm>
        </p:spPr>
        <p:txBody>
          <a:bodyPr wrap="square">
            <a:spAutoFit/>
          </a:bodyPr>
          <a:lstStyle/>
          <a:p>
            <a:pPr marL="0" indent="449263">
              <a:buNone/>
            </a:pPr>
            <a:r>
              <a:rPr altLang="en-US" sz="1800" dirty="0">
                <a:solidFill>
                  <a:srgbClr val="003300"/>
                </a:solidFill>
              </a:rPr>
              <a:t>上述逻辑尽管不错，却不完全。</a:t>
            </a:r>
            <a:r>
              <a:rPr lang="en-US" sz="1800" dirty="0">
                <a:solidFill>
                  <a:srgbClr val="003300"/>
                </a:solidFill>
              </a:rPr>
              <a:t>HTML </a:t>
            </a:r>
            <a:r>
              <a:rPr altLang="en-US" sz="1800" dirty="0">
                <a:solidFill>
                  <a:srgbClr val="003300"/>
                </a:solidFill>
              </a:rPr>
              <a:t>页面中除了显示大学排名的地方，其他位置也可能有表格和</a:t>
            </a:r>
            <a:r>
              <a:rPr lang="en-US" sz="1800" dirty="0">
                <a:solidFill>
                  <a:srgbClr val="003300"/>
                </a:solidFill>
              </a:rPr>
              <a:t>&lt;</a:t>
            </a:r>
            <a:r>
              <a:rPr lang="en-US" sz="1800" dirty="0" err="1">
                <a:solidFill>
                  <a:srgbClr val="003300"/>
                </a:solidFill>
              </a:rPr>
              <a:t>tr</a:t>
            </a:r>
            <a:r>
              <a:rPr lang="en-US" sz="1800" dirty="0">
                <a:solidFill>
                  <a:srgbClr val="003300"/>
                </a:solidFill>
              </a:rPr>
              <a:t>&gt;&lt;/</a:t>
            </a:r>
            <a:r>
              <a:rPr lang="en-US" sz="1800" dirty="0" err="1">
                <a:solidFill>
                  <a:srgbClr val="003300"/>
                </a:solidFill>
              </a:rPr>
              <a:t>tr</a:t>
            </a:r>
            <a:r>
              <a:rPr lang="en-US" sz="1800" dirty="0">
                <a:solidFill>
                  <a:srgbClr val="003300"/>
                </a:solidFill>
              </a:rPr>
              <a:t>&gt;</a:t>
            </a:r>
            <a:r>
              <a:rPr altLang="en-US" sz="1800" dirty="0">
                <a:solidFill>
                  <a:srgbClr val="003300"/>
                </a:solidFill>
              </a:rPr>
              <a:t>标签，应该尽量剔除这种情况。由于爬虫针对特定网页，程序编写也不必考虑所有情况，只要能应对当前页面即可。</a:t>
            </a:r>
            <a:endParaRPr lang="en-US" altLang="zh-CN" sz="1800" dirty="0">
              <a:solidFill>
                <a:srgbClr val="003300"/>
              </a:solidFill>
            </a:endParaRPr>
          </a:p>
          <a:p>
            <a:pPr marL="0" indent="449263">
              <a:buNone/>
            </a:pPr>
            <a:r>
              <a:rPr altLang="en-US" sz="1800" dirty="0">
                <a:solidFill>
                  <a:srgbClr val="003300"/>
                </a:solidFill>
              </a:rPr>
              <a:t>在这个大学排名页面中，还有一处用到了表格，包含</a:t>
            </a:r>
            <a:r>
              <a:rPr lang="en-US" sz="1800" dirty="0">
                <a:solidFill>
                  <a:srgbClr val="003300"/>
                </a:solidFill>
              </a:rPr>
              <a:t>&lt;</a:t>
            </a:r>
            <a:r>
              <a:rPr lang="en-US" sz="1800" dirty="0" err="1">
                <a:solidFill>
                  <a:srgbClr val="003300"/>
                </a:solidFill>
              </a:rPr>
              <a:t>tr</a:t>
            </a:r>
            <a:r>
              <a:rPr lang="en-US" sz="1800" dirty="0">
                <a:solidFill>
                  <a:srgbClr val="003300"/>
                </a:solidFill>
              </a:rPr>
              <a:t>&gt;</a:t>
            </a:r>
            <a:r>
              <a:rPr altLang="en-US" sz="1800" dirty="0">
                <a:solidFill>
                  <a:srgbClr val="003300"/>
                </a:solidFill>
              </a:rPr>
              <a:t>标签，但这个标签内部不包括</a:t>
            </a:r>
            <a:r>
              <a:rPr lang="en-US" sz="1800" dirty="0">
                <a:solidFill>
                  <a:srgbClr val="003300"/>
                </a:solidFill>
              </a:rPr>
              <a:t>&lt;td&gt;</a:t>
            </a:r>
            <a:r>
              <a:rPr altLang="en-US" sz="1800" dirty="0">
                <a:solidFill>
                  <a:srgbClr val="003300"/>
                </a:solidFill>
              </a:rPr>
              <a:t>标签。因此，可以通过增加一个判断语句剔除这种情况，观察下面代码的第</a:t>
            </a:r>
            <a:r>
              <a:rPr lang="en-US" sz="1800" dirty="0">
                <a:solidFill>
                  <a:srgbClr val="003300"/>
                </a:solidFill>
              </a:rPr>
              <a:t>6 </a:t>
            </a:r>
            <a:r>
              <a:rPr altLang="en-US" sz="1800" dirty="0">
                <a:solidFill>
                  <a:srgbClr val="003300"/>
                </a:solidFill>
              </a:rPr>
              <a:t>行和第</a:t>
            </a:r>
            <a:r>
              <a:rPr lang="en-US" sz="1800" dirty="0">
                <a:solidFill>
                  <a:srgbClr val="003300"/>
                </a:solidFill>
              </a:rPr>
              <a:t>7 </a:t>
            </a:r>
            <a:r>
              <a:rPr altLang="en-US" sz="1800" dirty="0">
                <a:solidFill>
                  <a:srgbClr val="003300"/>
                </a:solidFill>
              </a:rPr>
              <a:t>行。</a:t>
            </a:r>
          </a:p>
        </p:txBody>
      </p:sp>
      <p:pic>
        <p:nvPicPr>
          <p:cNvPr id="4" name="内容占位符 3">
            <a:extLst>
              <a:ext uri="{FF2B5EF4-FFF2-40B4-BE49-F238E27FC236}">
                <a16:creationId xmlns:a16="http://schemas.microsoft.com/office/drawing/2014/main" id="{CD66C249-FD8B-4BD9-93A4-6F86E4586B9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491880" y="2355726"/>
            <a:ext cx="5086350" cy="27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54377108"/>
      </p:ext>
    </p:extLst>
  </p:cSld>
  <p:clrMapOvr>
    <a:masterClrMapping/>
  </p:clrMapOvr>
  <p:transition spd="slow">
    <p:wipe dir="d"/>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标题 1"/>
          <p:cNvSpPr>
            <a:spLocks noGrp="1"/>
          </p:cNvSpPr>
          <p:nvPr>
            <p:ph type="title"/>
          </p:nvPr>
        </p:nvSpPr>
        <p:spPr/>
        <p:txBody>
          <a:bodyPr/>
          <a:lstStyle/>
          <a:p>
            <a:r>
              <a:rPr altLang="en-US"/>
              <a:t>修改</a:t>
            </a:r>
          </a:p>
        </p:txBody>
      </p:sp>
      <p:sp>
        <p:nvSpPr>
          <p:cNvPr id="91139" name="内容占位符 2"/>
          <p:cNvSpPr>
            <a:spLocks noGrp="1"/>
          </p:cNvSpPr>
          <p:nvPr>
            <p:ph idx="1"/>
          </p:nvPr>
        </p:nvSpPr>
        <p:spPr>
          <a:xfrm>
            <a:off x="457200" y="699542"/>
            <a:ext cx="8229600" cy="2807948"/>
          </a:xfrm>
        </p:spPr>
        <p:txBody>
          <a:bodyPr>
            <a:spAutoFit/>
          </a:bodyPr>
          <a:lstStyle/>
          <a:p>
            <a:pPr marL="0" indent="450850">
              <a:lnSpc>
                <a:spcPct val="150000"/>
              </a:lnSpc>
              <a:buNone/>
            </a:pPr>
            <a:r>
              <a:rPr altLang="en-US" sz="2000" dirty="0">
                <a:solidFill>
                  <a:srgbClr val="003300"/>
                </a:solidFill>
              </a:rPr>
              <a:t>除了增加两行代码外，请将原函数的第</a:t>
            </a:r>
            <a:r>
              <a:rPr lang="en-US" sz="2000" dirty="0">
                <a:solidFill>
                  <a:srgbClr val="003300"/>
                </a:solidFill>
              </a:rPr>
              <a:t>5 </a:t>
            </a:r>
            <a:r>
              <a:rPr altLang="en-US" sz="2000" dirty="0">
                <a:solidFill>
                  <a:srgbClr val="003300"/>
                </a:solidFill>
              </a:rPr>
              <a:t>行调整为第</a:t>
            </a:r>
            <a:r>
              <a:rPr lang="en-US" sz="2000" dirty="0">
                <a:solidFill>
                  <a:srgbClr val="003300"/>
                </a:solidFill>
              </a:rPr>
              <a:t>8 </a:t>
            </a:r>
            <a:r>
              <a:rPr altLang="en-US" sz="2000" dirty="0">
                <a:solidFill>
                  <a:srgbClr val="003300"/>
                </a:solidFill>
              </a:rPr>
              <a:t>行，</a:t>
            </a:r>
            <a:r>
              <a:rPr lang="en-US" sz="2000" dirty="0" err="1">
                <a:solidFill>
                  <a:srgbClr val="003300"/>
                </a:solidFill>
              </a:rPr>
              <a:t>singleUniv</a:t>
            </a:r>
            <a:r>
              <a:rPr lang="en-US" sz="2000" dirty="0">
                <a:solidFill>
                  <a:srgbClr val="003300"/>
                </a:solidFill>
              </a:rPr>
              <a:t>=[]</a:t>
            </a:r>
            <a:r>
              <a:rPr altLang="en-US" sz="2000" dirty="0">
                <a:solidFill>
                  <a:srgbClr val="003300"/>
                </a:solidFill>
              </a:rPr>
              <a:t>语句真实创建了一个空列表对象，它用于存储当前</a:t>
            </a:r>
            <a:r>
              <a:rPr lang="en-US" sz="2000" dirty="0">
                <a:solidFill>
                  <a:srgbClr val="003300"/>
                </a:solidFill>
              </a:rPr>
              <a:t>&lt;</a:t>
            </a:r>
            <a:r>
              <a:rPr lang="en-US" sz="2000" dirty="0" err="1">
                <a:solidFill>
                  <a:srgbClr val="003300"/>
                </a:solidFill>
              </a:rPr>
              <a:t>tr</a:t>
            </a:r>
            <a:r>
              <a:rPr lang="en-US" sz="2000" dirty="0">
                <a:solidFill>
                  <a:srgbClr val="003300"/>
                </a:solidFill>
              </a:rPr>
              <a:t>&gt;</a:t>
            </a:r>
            <a:r>
              <a:rPr altLang="en-US" sz="2000" dirty="0">
                <a:solidFill>
                  <a:srgbClr val="003300"/>
                </a:solidFill>
              </a:rPr>
              <a:t>标签表示大学的数据。如果第 </a:t>
            </a:r>
            <a:r>
              <a:rPr lang="en-US" sz="2000" dirty="0">
                <a:solidFill>
                  <a:srgbClr val="003300"/>
                </a:solidFill>
              </a:rPr>
              <a:t>6 </a:t>
            </a:r>
            <a:r>
              <a:rPr altLang="en-US" sz="2000" dirty="0">
                <a:solidFill>
                  <a:srgbClr val="003300"/>
                </a:solidFill>
              </a:rPr>
              <a:t>行 </a:t>
            </a:r>
            <a:r>
              <a:rPr lang="en-US" sz="2000" dirty="0">
                <a:solidFill>
                  <a:srgbClr val="003300"/>
                </a:solidFill>
              </a:rPr>
              <a:t>if </a:t>
            </a:r>
            <a:r>
              <a:rPr altLang="en-US" sz="2000" dirty="0">
                <a:solidFill>
                  <a:srgbClr val="003300"/>
                </a:solidFill>
              </a:rPr>
              <a:t>语句条件成立，说明当前读取的标签内容不是大学数据，如果创建了空列表将不再有用。因此，该语句调整到</a:t>
            </a:r>
            <a:r>
              <a:rPr lang="en-US" sz="2000" dirty="0">
                <a:solidFill>
                  <a:srgbClr val="003300"/>
                </a:solidFill>
              </a:rPr>
              <a:t>if </a:t>
            </a:r>
            <a:r>
              <a:rPr altLang="en-US" sz="2000" dirty="0">
                <a:solidFill>
                  <a:srgbClr val="003300"/>
                </a:solidFill>
              </a:rPr>
              <a:t>语句后，只有在</a:t>
            </a:r>
            <a:r>
              <a:rPr lang="en-US" sz="2000" dirty="0">
                <a:solidFill>
                  <a:srgbClr val="003300"/>
                </a:solidFill>
              </a:rPr>
              <a:t>if </a:t>
            </a:r>
            <a:r>
              <a:rPr altLang="en-US" sz="2000" dirty="0">
                <a:solidFill>
                  <a:srgbClr val="003300"/>
                </a:solidFill>
              </a:rPr>
              <a:t>语句判断该</a:t>
            </a:r>
            <a:r>
              <a:rPr lang="en-US" sz="2000" dirty="0">
                <a:solidFill>
                  <a:srgbClr val="003300"/>
                </a:solidFill>
              </a:rPr>
              <a:t>&lt;</a:t>
            </a:r>
            <a:r>
              <a:rPr lang="en-US" sz="2000" dirty="0" err="1">
                <a:solidFill>
                  <a:srgbClr val="003300"/>
                </a:solidFill>
              </a:rPr>
              <a:t>tr</a:t>
            </a:r>
            <a:r>
              <a:rPr lang="en-US" sz="2000" dirty="0">
                <a:solidFill>
                  <a:srgbClr val="003300"/>
                </a:solidFill>
              </a:rPr>
              <a:t>&gt;</a:t>
            </a:r>
            <a:r>
              <a:rPr altLang="en-US" sz="2000" dirty="0">
                <a:solidFill>
                  <a:srgbClr val="003300"/>
                </a:solidFill>
              </a:rPr>
              <a:t>标签表示大学数据时才生成空列表，这样编写代码有利用占用更少的内存。</a:t>
            </a:r>
          </a:p>
        </p:txBody>
      </p:sp>
      <p:sp>
        <p:nvSpPr>
          <p:cNvPr id="4" name="内容占位符 2">
            <a:extLst>
              <a:ext uri="{FF2B5EF4-FFF2-40B4-BE49-F238E27FC236}">
                <a16:creationId xmlns:a16="http://schemas.microsoft.com/office/drawing/2014/main" id="{57FBBEAC-13DF-4302-80B1-E74B594B4B56}"/>
              </a:ext>
            </a:extLst>
          </p:cNvPr>
          <p:cNvSpPr txBox="1">
            <a:spLocks/>
          </p:cNvSpPr>
          <p:nvPr/>
        </p:nvSpPr>
        <p:spPr bwMode="auto">
          <a:xfrm>
            <a:off x="457200" y="3453052"/>
            <a:ext cx="8229600" cy="14229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lvl1pPr marL="257175" indent="-257175" algn="l" rtl="0" eaLnBrk="1" fontAlgn="base" hangingPunct="1">
              <a:spcBef>
                <a:spcPct val="20000"/>
              </a:spcBef>
              <a:spcAft>
                <a:spcPct val="0"/>
              </a:spcAft>
              <a:buClr>
                <a:schemeClr val="hlink"/>
              </a:buClr>
              <a:buFont typeface="Wingdings" panose="05000000000000000000" pitchFamily="2" charset="2"/>
              <a:buChar char="v"/>
              <a:defRPr lang="zh-CN" altLang="en-US" sz="2400" b="1" kern="1200">
                <a:solidFill>
                  <a:srgbClr val="6633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defRPr>
            </a:lvl1pPr>
            <a:lvl2pPr marL="557213" indent="-214313" algn="l" rtl="0" eaLnBrk="1" fontAlgn="base" hangingPunct="1">
              <a:spcBef>
                <a:spcPct val="20000"/>
              </a:spcBef>
              <a:spcAft>
                <a:spcPct val="0"/>
              </a:spcAft>
              <a:buClr>
                <a:schemeClr val="accent1"/>
              </a:buClr>
              <a:buFont typeface="Wingdings" panose="05000000000000000000" pitchFamily="2" charset="2"/>
              <a:buChar char="§"/>
              <a:defRPr lang="zh-CN" altLang="en-US" sz="2100" b="1" kern="1200">
                <a:solidFill>
                  <a:schemeClr val="tx1"/>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cs typeface="+mn-cs"/>
              </a:defRPr>
            </a:lvl2pPr>
            <a:lvl3pPr marL="857250" indent="-171450" algn="l" rtl="0" eaLnBrk="1" fontAlgn="base" hangingPunct="1">
              <a:spcBef>
                <a:spcPct val="20000"/>
              </a:spcBef>
              <a:spcAft>
                <a:spcPct val="0"/>
              </a:spcAft>
              <a:buClr>
                <a:schemeClr val="tx1"/>
              </a:buClr>
              <a:buChar char="•"/>
              <a:defRPr lang="zh-CN" altLang="en-US" sz="1800" b="1" kern="1200">
                <a:solidFill>
                  <a:schemeClr val="tx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mn-cs"/>
              </a:defRPr>
            </a:lvl3pPr>
            <a:lvl4pPr marL="1200150" indent="-171450" algn="l" rtl="0" eaLnBrk="1" fontAlgn="base" hangingPunct="1">
              <a:spcBef>
                <a:spcPct val="20000"/>
              </a:spcBef>
              <a:spcAft>
                <a:spcPct val="0"/>
              </a:spcAft>
              <a:buChar char="–"/>
              <a:defRPr lang="zh-CN" altLang="en-US" sz="1500" b="1" kern="1200">
                <a:solidFill>
                  <a:schemeClr val="tx1"/>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cs typeface="+mn-cs"/>
              </a:defRPr>
            </a:lvl4pPr>
            <a:lvl5pPr marL="1543050" indent="-171450" algn="l" rtl="0" eaLnBrk="1" fontAlgn="base" hangingPunct="1">
              <a:spcBef>
                <a:spcPct val="20000"/>
              </a:spcBef>
              <a:spcAft>
                <a:spcPct val="0"/>
              </a:spcAft>
              <a:buChar char="»"/>
              <a:defRPr lang="zh-CN" altLang="en-US" sz="1500" b="1" kern="1200">
                <a:solidFill>
                  <a:schemeClr val="tx1"/>
                </a:solidFill>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536575">
              <a:lnSpc>
                <a:spcPct val="150000"/>
              </a:lnSpc>
              <a:buNone/>
            </a:pPr>
            <a:r>
              <a:rPr lang="zh-CN" altLang="en-US" sz="2000" dirty="0">
                <a:solidFill>
                  <a:srgbClr val="003300"/>
                </a:solidFill>
              </a:rPr>
              <a:t>也许在其他</a:t>
            </a:r>
            <a:r>
              <a:rPr lang="en-US" altLang="zh-CN" sz="2000" dirty="0">
                <a:solidFill>
                  <a:srgbClr val="003300"/>
                </a:solidFill>
              </a:rPr>
              <a:t>HTML </a:t>
            </a:r>
            <a:r>
              <a:rPr lang="zh-CN" altLang="en-US" sz="2000" dirty="0">
                <a:solidFill>
                  <a:srgbClr val="003300"/>
                </a:solidFill>
              </a:rPr>
              <a:t>页面中会出现更多需要剔除的情况，而在这个大学排名网页中，仅需要剔除一种情况就能准确获得数据。大学排名爬虫完整源代码如下。</a:t>
            </a:r>
          </a:p>
        </p:txBody>
      </p:sp>
    </p:spTree>
    <p:extLst>
      <p:ext uri="{BB962C8B-B14F-4D97-AF65-F5344CB8AC3E}">
        <p14:creationId xmlns:p14="http://schemas.microsoft.com/office/powerpoint/2010/main" val="3514743238"/>
      </p:ext>
    </p:extLst>
  </p:cSld>
  <p:clrMapOvr>
    <a:masterClrMapping/>
  </p:clrMapOvr>
  <p:transition spd="slow">
    <p:wipe dir="d"/>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标题 1"/>
          <p:cNvSpPr>
            <a:spLocks noGrp="1"/>
          </p:cNvSpPr>
          <p:nvPr>
            <p:ph type="title"/>
          </p:nvPr>
        </p:nvSpPr>
        <p:spPr/>
        <p:txBody>
          <a:bodyPr/>
          <a:lstStyle/>
          <a:p>
            <a:r>
              <a:rPr altLang="en-US"/>
              <a:t>中国大学排名爬虫</a:t>
            </a:r>
          </a:p>
        </p:txBody>
      </p:sp>
      <p:pic>
        <p:nvPicPr>
          <p:cNvPr id="93187" name="内容占位符 5"/>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539553" y="771550"/>
            <a:ext cx="3816424" cy="2214563"/>
          </a:xfrm>
        </p:spPr>
      </p:pic>
      <p:pic>
        <p:nvPicPr>
          <p:cNvPr id="4" name="内容占位符 3">
            <a:extLst>
              <a:ext uri="{FF2B5EF4-FFF2-40B4-BE49-F238E27FC236}">
                <a16:creationId xmlns:a16="http://schemas.microsoft.com/office/drawing/2014/main" id="{F824995F-BB6A-4513-B069-019FCCA4B996}"/>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644008" y="771550"/>
            <a:ext cx="4326777" cy="42484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75742911"/>
      </p:ext>
    </p:extLst>
  </p:cSld>
  <p:clrMapOvr>
    <a:masterClrMapping/>
  </p:clrMapOvr>
  <p:transition spd="slow">
    <p:wipe dir="d"/>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标题 1"/>
          <p:cNvSpPr>
            <a:spLocks noGrp="1"/>
          </p:cNvSpPr>
          <p:nvPr>
            <p:ph type="title"/>
          </p:nvPr>
        </p:nvSpPr>
        <p:spPr/>
        <p:txBody>
          <a:bodyPr/>
          <a:lstStyle/>
          <a:p>
            <a:r>
              <a:rPr altLang="en-US"/>
              <a:t>中国大学排名爬虫</a:t>
            </a:r>
          </a:p>
        </p:txBody>
      </p:sp>
      <p:pic>
        <p:nvPicPr>
          <p:cNvPr id="95235" name="内容占位符 3"/>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2267744" y="771549"/>
            <a:ext cx="5580856" cy="4269621"/>
          </a:xfrm>
        </p:spPr>
      </p:pic>
    </p:spTree>
    <p:extLst>
      <p:ext uri="{BB962C8B-B14F-4D97-AF65-F5344CB8AC3E}">
        <p14:creationId xmlns:p14="http://schemas.microsoft.com/office/powerpoint/2010/main" val="4279415896"/>
      </p:ext>
    </p:extLst>
  </p:cSld>
  <p:clrMapOvr>
    <a:masterClrMapping/>
  </p:clrMapOvr>
  <p:transition spd="slow">
    <p:wipe dir="d"/>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a:effectLst>
            <a:outerShdw blurRad="50800" dist="38100" dir="2700000" algn="tl" rotWithShape="0">
              <a:prstClr val="black">
                <a:alpha val="40000"/>
              </a:prstClr>
            </a:outerShdw>
          </a:effectLst>
        </p:spPr>
        <p:txBody>
          <a:bodyPr/>
          <a:lstStyle/>
          <a:p>
            <a:r>
              <a:rPr lang="zh-CN" altLang="en-US" sz="3000" dirty="0"/>
              <a:t>问题概述</a:t>
            </a:r>
            <a:endParaRPr lang="en-US" altLang="zh-CN" sz="1800" dirty="0">
              <a:solidFill>
                <a:schemeClr val="accent1"/>
              </a:solidFill>
            </a:endParaRPr>
          </a:p>
        </p:txBody>
      </p:sp>
      <p:sp>
        <p:nvSpPr>
          <p:cNvPr id="27" name="标题 2"/>
          <p:cNvSpPr txBox="1">
            <a:spLocks/>
          </p:cNvSpPr>
          <p:nvPr/>
        </p:nvSpPr>
        <p:spPr bwMode="white">
          <a:xfrm>
            <a:off x="611560" y="763856"/>
            <a:ext cx="252028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algn="ctr" rtl="0" eaLnBrk="1" fontAlgn="base" hangingPunct="1">
              <a:spcBef>
                <a:spcPct val="0"/>
              </a:spcBef>
              <a:spcAft>
                <a:spcPct val="0"/>
              </a:spcAft>
              <a:defRPr lang="en-US" altLang="zh-CN" sz="2700" b="1" kern="1200">
                <a:solidFill>
                  <a:srgbClr val="FFFF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defRPr>
            </a:lvl1pPr>
            <a:lvl2pPr algn="ctr" rtl="0" eaLnBrk="1" fontAlgn="base" hangingPunct="1">
              <a:spcBef>
                <a:spcPct val="0"/>
              </a:spcBef>
              <a:spcAft>
                <a:spcPct val="0"/>
              </a:spcAft>
              <a:defRPr sz="2700">
                <a:solidFill>
                  <a:schemeClr val="bg1"/>
                </a:solidFill>
                <a:latin typeface="Arial" panose="020B0604020202020204" pitchFamily="34" charset="0"/>
              </a:defRPr>
            </a:lvl2pPr>
            <a:lvl3pPr algn="ctr" rtl="0" eaLnBrk="1" fontAlgn="base" hangingPunct="1">
              <a:spcBef>
                <a:spcPct val="0"/>
              </a:spcBef>
              <a:spcAft>
                <a:spcPct val="0"/>
              </a:spcAft>
              <a:defRPr sz="2700">
                <a:solidFill>
                  <a:schemeClr val="bg1"/>
                </a:solidFill>
                <a:latin typeface="Arial" panose="020B0604020202020204" pitchFamily="34" charset="0"/>
              </a:defRPr>
            </a:lvl3pPr>
            <a:lvl4pPr algn="ctr" rtl="0" eaLnBrk="1" fontAlgn="base" hangingPunct="1">
              <a:spcBef>
                <a:spcPct val="0"/>
              </a:spcBef>
              <a:spcAft>
                <a:spcPct val="0"/>
              </a:spcAft>
              <a:defRPr sz="2700">
                <a:solidFill>
                  <a:schemeClr val="bg1"/>
                </a:solidFill>
                <a:latin typeface="Arial" panose="020B0604020202020204" pitchFamily="34" charset="0"/>
              </a:defRPr>
            </a:lvl4pPr>
            <a:lvl5pPr algn="ctr" rtl="0" eaLnBrk="1" fontAlgn="base" hangingPunct="1">
              <a:spcBef>
                <a:spcPct val="0"/>
              </a:spcBef>
              <a:spcAft>
                <a:spcPct val="0"/>
              </a:spcAft>
              <a:defRPr sz="2700">
                <a:solidFill>
                  <a:schemeClr val="bg1"/>
                </a:solidFill>
                <a:latin typeface="Arial" panose="020B0604020202020204" pitchFamily="34" charset="0"/>
              </a:defRPr>
            </a:lvl5pPr>
            <a:lvl6pPr marL="342900" algn="ctr" rtl="0" eaLnBrk="1" fontAlgn="base" hangingPunct="1">
              <a:spcBef>
                <a:spcPct val="0"/>
              </a:spcBef>
              <a:spcAft>
                <a:spcPct val="0"/>
              </a:spcAft>
              <a:defRPr sz="2700">
                <a:solidFill>
                  <a:schemeClr val="bg1"/>
                </a:solidFill>
                <a:latin typeface="Arial" panose="020B0604020202020204" pitchFamily="34" charset="0"/>
              </a:defRPr>
            </a:lvl6pPr>
            <a:lvl7pPr marL="685800" algn="ctr" rtl="0" eaLnBrk="1" fontAlgn="base" hangingPunct="1">
              <a:spcBef>
                <a:spcPct val="0"/>
              </a:spcBef>
              <a:spcAft>
                <a:spcPct val="0"/>
              </a:spcAft>
              <a:defRPr sz="2700">
                <a:solidFill>
                  <a:schemeClr val="bg1"/>
                </a:solidFill>
                <a:latin typeface="Arial" panose="020B0604020202020204" pitchFamily="34" charset="0"/>
              </a:defRPr>
            </a:lvl7pPr>
            <a:lvl8pPr marL="1028700" algn="ctr" rtl="0" eaLnBrk="1" fontAlgn="base" hangingPunct="1">
              <a:spcBef>
                <a:spcPct val="0"/>
              </a:spcBef>
              <a:spcAft>
                <a:spcPct val="0"/>
              </a:spcAft>
              <a:defRPr sz="2700">
                <a:solidFill>
                  <a:schemeClr val="bg1"/>
                </a:solidFill>
                <a:latin typeface="Arial" panose="020B0604020202020204" pitchFamily="34" charset="0"/>
              </a:defRPr>
            </a:lvl8pPr>
            <a:lvl9pPr marL="1371600" algn="ctr" rtl="0" eaLnBrk="1" fontAlgn="base" hangingPunct="1">
              <a:spcBef>
                <a:spcPct val="0"/>
              </a:spcBef>
              <a:spcAft>
                <a:spcPct val="0"/>
              </a:spcAft>
              <a:defRPr sz="2700">
                <a:solidFill>
                  <a:schemeClr val="bg1"/>
                </a:solidFill>
                <a:latin typeface="Arial" panose="020B0604020202020204" pitchFamily="34" charset="0"/>
              </a:defRPr>
            </a:lvl9pPr>
          </a:lstStyle>
          <a:p>
            <a:r>
              <a:rPr lang="zh-CN" altLang="en-US" sz="2800" dirty="0">
                <a:solidFill>
                  <a:srgbClr val="663300"/>
                </a:solidFill>
              </a:rPr>
              <a:t>网络爬虫分类</a:t>
            </a:r>
          </a:p>
        </p:txBody>
      </p:sp>
      <p:sp>
        <p:nvSpPr>
          <p:cNvPr id="2" name="AutoShape 4" descr="data:image/jpeg;base64,/9j/4AAQSkZJRgABAQAAAQABAAD/2wBDAAgGBgcGBQgHBwcJCQgKDBQNDAsLDBkSEw8UHRofHh0aHBwgJC4nICIsIxwcKDcpLDAxNDQ0Hyc5PTgyPC4zNDL/2wBDAQkJCQwLDBgNDRgyIRwhMjIyMjIyMjIyMjIyMjIyMjIyMjIyMjIyMjIyMjIyMjIyMjIyMjIyMjIyMjIyMjIyMjL/wAARCAEsAY4DASIAAhEBAxEB/8QAHwAAAQUBAQEBAQEAAAAAAAAAAAECAwQFBgcICQoL/8QAtRAAAgEDAwIEAwUFBAQAAAF9AQIDAAQRBRIhMUEGE1FhByJxFDKBkaEII0KxwRVS0fAkM2JyggkKFhcYGRolJicoKSo0NTY3ODk6Q0RFRkdISUpTVFVWV1hZWmNkZWZnaGlqc3R1dnd4eXqDhIWGh4iJipKTlJWWl5iZmqKjpKWmp6ipqrKztLW2t7i5usLDxMXGx8jJytLT1NXW19jZ2uHi4+Tl5ufo6erx8vP09fb3+Pn6/8QAHwEAAwEBAQEBAQEBAQAAAAAAAAECAwQFBgcICQoL/8QAtREAAgECBAQDBAcFBAQAAQJ3AAECAxEEBSExBhJBUQdhcRMiMoEIFEKRobHBCSMzUvAVYnLRChYkNOEl8RcYGRomJygpKjU2Nzg5OkNERUZHSElKU1RVVldYWVpjZGVmZ2hpanN0dXZ3eHl6goOEhYaHiImKkpOUlZaXmJmaoqOkpaanqKmqsrO0tba3uLm6wsPExcbHyMnK0tPU1dbX2Nna4uPk5ebn6Onq8vP09fb3+Pn6/9oADAMBAAIRAxEAPwDW8r2o8oelXfKo8qgCn5I9KPJHpVzy/al8v2oApeUPSjyvarvl+1J5VAFPyvagxD0q35VHlUAU/K9qPK9queXR5ftQBT8r2o8r2q55ftR5Y9KAKXlUeVVzyxR5ftQBT8uk8r2q55dJ5dAFQxUnlVb8v2o8ugCn5dBjxVvy/ak2e1AFTYKTyqt+X7UmzFAFXy6Ty/arflik8ugCn5ftQYzVsp7Unl0AVPLpPLq35ftTfLoAreXTdgq2Y6QpQBU8vik8ureykKUAVdlJ5dWdntSFPagCrsoMftVnZSbKAKvl0bKs7KTZ7UAVTHSGOrRT2pNmaAKpj4pNlWtlIUoAq7KQpVrZTSntQBW2UhSrOz2pClAFXZRsqzspDH70AVilJsqyUpNntQB2flj0o8selW/LpNntQBV8selJ5Y9KueXSeXQBU2Ck2CrhjpPLoAq+XSeXVvy6bsNAFYxmk8urWz2o8ugCr5dJ5ftVrZSbKAKvl0myrWykKUAVtntSbKs7KNlAFXZSbc1a2UmygCts9Kbsq0UxTSntQBX2e1Js9qs7KQpQBV2UbKsbKNlAFYpSbKsFfUUhSgCuUpuyrOyk247UAVylNKVZK0mygCttzSFKslKaUoAr7KQpVjZSbaAKxWk2VYKUm2gCvspNlWNlIVoAr7KTZ7VY20m2gCttpNlWdlN2UAQbabszVjZSFaAK5X2pCgqxsxTdtAEBSk2VOUzSFaAK5TFIVqxt9qTb60Adzs9qClWSmKTZQBW8uk2YqyUo2cZxQBW2CjZVnZ7U3Zz0oArmP2pNntVnZSGOgCvspNlWNgpNnrQBWKD0o2D0qyUNJtoAr7PakKVOU9qNtAFfy+9JsqfYaTZQBAUpNlTlaTbQBXKYpNlWNtJtoAr7Pak2e1TlBSbaAIClN2+tWNtMdkjGXZVHqSBQBDt9qTZThcWzHi4hP/AxUm3cMrgj1HNAEG2kKVPtpu2gCHbTStT7eaQrQBAUpCuam20baAINlNK1PspCtAEBUUhT0qYoKQqaAINlIUqfbSFaAINtNK1OV9aQrQBAV9qTbU5Sm7aAIdtIV9qm2mk20AQbaNtTbaaVoAhK03ZU+2kxQBAVo21NtpNtAHfbaQpU+2jb7UAQFKTbU22jaKAINvtSban20hWgCDaKNuam2+1JtoAh2UhU1MVpNpoAg20hUVNigjNAEJWm7an2/hTdtAEJWkK1NikxmgCHb7U0r71ORTdtAEO0UhSpttN20ARbcUhWpSKTGaAIdoprhFGXKgep7U2ZLuV2SJ44I+MSY3MfXA6D9aibSreVke5DXLr0MvIH4dKAKs97pC7lmntWOOQAGz+QNZLr4cJ3QyXNqf8AnpbLLGAfyx+ldQkEcQwkaKPQKKcVz2pgcqmqTW7BYNVstRjz9y4YQTfgxwrfkK2re7iuWKDKSjrG3B+o9R7ip7pIzGI2ijkLnaquoI/yKyxoWn2tzF9nik3jJKJIVAyD83oKFZibsamPakK1DZm6GYLtVMiDPmp91h/j/OrRWkMiK4puKmxTStAEW2k21KVpMY7UARFfam7alx7Um2gCEr7UmPWpttNxQBEVFJtqUrzxSEUAQkUm2psU3FAEWBSbal203BoAiK0hWpcUmKAIivtTcVNikK0AQ4FIVqUrSEYoA9C2mm4qUrRigCHAo2+1S7aaRQBHtpu01LtpCuKAIHZI0LOQqjqTVS51BLaLzTFKU/vFDz+HWtLFRmFTnGVJ67TigDEsNct9Tjjktbi2zIWCwyEo7YODj1/KtA3Pl8TwyQ/7WNy/mP61UvfDWmX+z7RYwyFPulCYmA9Mriqlxp+r27qum6ktvAJc+U8f3Y8fdBOQee5oA2kZJV3Rsrj1U5pdtcvHqmpQPEmr+H5d7E/v7N9xxnCnjv0zz74rXTUIMxomoxeY52iG5ZdwbuuV/iHpzQBfK0hFM894xma3dV/vx/Ov6c/pUkc0U/8Aq5Ff2B5H4UANxSbRUpWmkUARbTSEVJikxQBGRmmlalK+1NIxQAwrTSv4VLikoAh20hFSlcUxlbtQAwgYppHSkaORujVDLbziN5DJhVUsT7ClKSirsCle3PlXgVCPPKiOIHoGbJJ/ADP4VBHf2tsuxby3BzlnkkBZz3PWsjU7OSe4W7ncKixncD1GOhP4ZrmTBqd/Ju0uwLQH7ssi4DfQHtXmRzL2r5cPHm8yvZ66nosN5E+XSdJSe6sD/Kni6UnGRXM6Rouo7QupaRG6H/lrbtskT3HY1BOJLO8aP7U7Qq2NzdQPU/1q45haoqdePK316D5NNDsFlVqkyDWXa2VwoBZ85960o4iAMmvRIFxRin7cUFc0AREU0rUuKbigCPFJipSKaVzQBHikxUhGKbigCPbTStS4pCKAIiKTFSkUm3NAEWKbtqUjFNxQBHg+lJipSKQrQBFikxUhXFJigD0LFJjFSYzSFc0ARkUmKeRSUAMxSYp9JigBm3NNIxUmKTFAEWKwNf8AGOi+HQUvLgvcY4t4Ruf8ew/GsXx/42bRg2l6a4+3Mv72Uc+SD0A/2j+leNSl5pGdyzyOcszHJJrkrYpQfLHc+hyzIpYiCrVtIvZdWd1qvxbnmWSKy0eBInBU+e5bcPcDArmD49u1eNv7I0sGJiyGOJkIJGCchufxzWJcG3thm4k2nsi8saypbtnyYogi+rGs4VKk9TrxWCwWH9x2v97PRfDPjqRJrO1F49kIw4IkcvHKW5BOQeh7YFei2WoavNtl1TT7SSyTh75JFRcZ/wBYDnPp8o59cV81s0zc7uPpXR+HvHfiHw5IDbXHn2w4a3lOVYfzFdUJSXxHhV6NJ609D3y21/SriSRLTWApjJUpdAgcHBwWwe3rWsZp41Bltiyf34Du/Q8/zrhND8Q+HfHdpK02mql2qr9oRPllXHQ5HUds49q1odFMBL6PrdxHK7gyLNJxs54AwRnJ7jFanA1bc6aO5gmbaki7v7p4b8jzUhX8KwTJrSzx/wBoW1nNZAlppSOUTtgj7zZ7BfxFOj1nTPOMUV9cWjA4C3EbbDzgY3dM+mQfagDbpCKhEtyEDmJJ42GQ8D8kfQ9fwNCXkDsF8zY392QFD+tAEhWkxUmMUmKAIsUEU8im0ANxVLVLaW6sXhhkKORwRV7FGKTipKzA4axgubbUMaxDNJBjt8yk56kd66ldQ0/YNtxEg7Z+X+dX2UMg3AHB6H0rP1H+y7O1a5v1iiiBA3sMZPpj1rCjhlSXJS6+VypTvrIr3PiPSrRCXv4SR/CrZNcdqOrPrF239nWksztwGCbVH4nrV+TxZ4XW6ENpp0t3NjkRRZrTg8RQhRjRb6JfZU/luor5fUq2VZ6dlZf8EIV4rWJnReIbLwzp0dlqdyZLtF3NGoztB5AzT9P8W3WsfPp2jStb5wJpX2hvoMZNZXibTNC1tnvHuprK5C/MZYmXcB26YP51V0Px1b6VY2+nG3e6KYjjeMBSR2z2r06eHj7FKnHVb3OeVR8/vPRnZvqV7DHvn0wlR1EcmT+oFV7bxZoly237YsMmcFJgVIPpUF5r2sPbkWehN5jDAMkw4/ACuLtvA2talqQub0JbRmTzG2tlic569qVOFJxbqO3aw253Sieow3FvcrugnilHqjg/ypxWsia00fR0FzOkUcgGcgDcTXIax45ur6Y2OkRO7njCck/U1xVKsIuy1Yp14w03fZHWX3iOx02Ux3Z247q2ak07xDperZ+xXJkI9Y2H64xXJaP4FuL+QXeuSmQnkQg/KP8AGu4trGysIljiSKMKMdhUw53rIdNVW7y+4sU0rTlZG+46t/usDSkYrU1I8UlSfhSFaAIyKaV9KkxSYoAjxSEZqQikxQBGVppFSUmKAI8UmKeRSYoA0NU1rXbGYJG1rIS4EQiUlXGMkHdgscf3TXQ2Gs2GpF1t5sSxkLJFINroxGcEHv8ATNV9R8NQXMY+xzNZOGDgIivHn/cbgZ77cZrlrnwu+n2KwSI5EcgkR92YM5ySSq71Yds5HvXSlTmktmLVHoGKaVrh7PVNe02MzTtHPaYYoss2/Pp+8GcenJre0zxVp2oERSMbS53KnkzEclhkbSOGB7HjOKzlRlHbVBc2cUlPIppFZDG1Q1rUE0jRrzUZBlbeJnx6nsPxOK0K57xmFbQGhYArLIqkHuOtRN2i2b4WkqteEHs2j5+urya+u5bq4cvNK5d2Pcmo7y9i060Cou++l+76Rr6/U/pWprmkDS2+0xkfZyeh6qfSuMln8yZ5pW+Z/XsK82jT55XZ91mON+r0FGno3t5JDSCWMkjFnPVjXoHgTwDb+ILdbm/mx5u4wwAkDaBy7Ec9cAAfU1w+kiC81e1huZRBbNIPNlcZCr3NeseEdTey1W2njaBbWVbhIeDgHaSucdsrjAr06cLnxVerLvqzE8R+GLbTYIQdNgjVHa2Jt2JMkgPO0k5PXv71wepWhsbgoMspG5cjBI9CPUV1mpeJdba6jh1eAGMyS3MGyPaoMhOWz/Euc1ieIfLEdqRMZJCW3MWznI6+1S972NIT91K9zLsLy50y/hvrOZ4Z4zkOhwcdx+Ne0R6/qd1p1pqa6aJ7SePjy8Oyt25BBxxg9MH1rxKKKVoy5XKjjd617d8IGF74UuoGZw1tckKQezDPT86cbmFZJq6NKw8V2MhAS9ktJd5QQ3I7j3rRuorXVEBvYGlhKlS1tJ8rA9eV5Gfard54ctZ38ySzt52GcNsAf9etc+3haWzUfYb64gdQQM5UnPUsR1/zzVnMastmWt1i8P30WnkKAQylmODwMknAxxjFUrrUfEthNbx3Vgl7bbmVnRA/mKMckjoeeOOcHirMNrdm3jilU3MqrgzbNhJ9c9qv295DZ2yRTTPLOM5aHn8M8A0ATWURuLNJ44LrTnbOYHYHHPdeRz+FTZvIhysU6/7J2N+R4P5ioRquCMwy7T3KjP6Gp4b62n+5IM+hoAQX0KnbKWhb+7Mu39en61YBRlBxkHoVPBpThl7FT+Iqq1jCGLQ7rdvWFto/EdD+VAFrbEejEfWkKxjvn6mquy8i6PFOvo42N+YyP0FNN6iH9/HLAf8ApouR/wB9DIoAt7lHQKPwzWN4i0WHxBpzWs5bBOQSehHQj0rVRlkXcjKy+qnIopptO6E1c8v0/wAOa14S1F7izjhvIWGGjlGCw+o6Guqt/FVo6hb6wvLN+h3ReYn/AH0uf5V0uKhktoZPvxIT7rWsqznrNXfclQUfhMS41jw9LERLcwYI5yjA/livKvEVrZT6y/8AYUM80b/eCREKW9Rmvam020YcwrRHY2sJzHbxg+uKqjX9k7xQp0+dWZkeEl1FPDtrFqhLXKLgknJ2/wAIJ7kCk1281m2iP9mWsMvu5IYfTtW7gDoMUVzz95tvqVy+7Y8ZntdY1nVPL1VprOEnlypbPtkZx+NehaN4d0zQrLfBErELuLgZLfj3qzq/iHQNJI/tC9t0k7IBuf8AIVhSfE7wsoKBr116ZW34/U1VLBVLXjFsypwp03ozktc8d6heBhbM0KZO1FOMf4mt3TvC80dul1fo+oSsAx3SkYz6AjFctrM3hbU7p7jTtQktJJDlkntyEJ/DOK3/AA14s1HT4FtJoodUtoxhHtph5ij0wcZ/GsPq1WnK9WL9T26mIpVaaVBpW3W34m55WnouH0a6j90EbY/Ig1j6prF7pDJJpc9+yfxQ3EJdR9M5/nXW23iXTroANFdwv/dmtm/mMitJUtblNwjRh7pj+dNxUlZM5Y1ZU3eUb+uxz/hTxR/wkMM0c1s1vdQY3gqQrg9xn+VbUt7FD5nmrIiIQDIUO059KnS0t423Rwop9VGKeQatKysc85KUm0rESSxy7vLdX2ttbac4PpSlacEVMhVC5OTgYyfWimSR4op5GaQigBmKTFOxSYoAZikxUlNK0AegUmMdKWjFAGZcaNaSyM8Ya3d/9Z5OAsn+8v3W+pGar/2TpWkwSy2tk0LMgjMluheRFHTGckBc5AHT0rZIptVzPa4HF3/iPUoNPuns0UxWqZ+1TDzDMB1ztwsZ/wB78qn0TxGwVzq97Escmw25bAbkchiMZ574A9zXQXel2t4/mshjnxjzojtfHoT/ABD2ORXMal4SBSX9z5sUiqGNmBE4KtuDGPhWIPO5SD9a3jKlJcrVhWZ1D3tqlk175yNbKCTIjbhx2GO/tXNa+jXHh99TuVYSsUMMIP3FJ6e7Ecn8qwNQtJ4rd47OWe6kdsuvk7EjdicsU7Y6k471NqXiK6v7O0gubLyo4J18xoXJ3MFOUAwOcYb6VE6DcXbVGtGq6VSM10ZwfjXbJo0TBsgyZBH0rzh0UISVznvXrvjvS4ZNJmnsnEkXEyEdSvqR1B9c1x3gXSLTUPEUFzqYB02zdXlU/wDLVycIn4nk+ymvPpQcW4vc9zMMRGpy1FtYu6D4GuTBaG5ik866Kny0X5gp+vtzWzeWv9nrDBaggW11Kjk87UUvgntyDj8akvfHhv8A4q2UyN5VlC5gjVem4jA6e4A/OsTWfF7AalEsUim5uckMBtAU8D8e4rrU4wVzx1TqVZqL6l7XZRqCW8DQIkdhpqwDLc+YvLH6da5a20htZVls5F+0wq0kKNx54H3lB/vjqB3qzbXjXeklyxMxV0JJ6nkVzWjahcWd4shkcInPDYKnPBHvn+tCa07MJJ6pbx09R9pLdx3SCNmJJEZjb5t5zjBBr1jwrcX/AIXs7rV9MtJL7w+9wYruEKPOjZODInqo5HX/ABriXjN1rH9owKJ725/1UcSfK07nCv7Dkn6ivoLw5o0fh/w5Y6UrBzBEBK399zy5/Ek0tU7PYio4tXWjLGn6haavYRX1hOs1vKMq4/kR2PtVj2ritSsLrwfqsmt6NCZNNnO6+sY+h9XUdm9PXpXX2V5balYwXtnKstvModHXuDQZDp4RPA8LEhXGMismfTHC/cDjGA0fUfga2qSgDgLzw7Pu8yxum+0jkvOx8xiDwNxB2r7BeaSK81K0VjrUMcsa4SOSKIiaR/ZVzgenIPsK72WKOVcSIrj3Gapyaep/1chX2b5h/jQByNn4lHnLG63NkWbCi7Zf15yP1HvXQx6pKqgzQ7lP8cZ3KfyrO1TwpZX8/n3dmXl27PMiY/d7A9+5rm4vC+saUI20nWZZRECPJlc7cYwBjp/ICgD0CG/tp/uSDPoasdRkH8q81Gs6jpMaNrlqJVY43hsSKM4L8DGORxnPtW9Za1BNeNa215Ityih2gnQghT0OfSgDopLK3Z96x+XJ/fiOxvxI6/jTPKu4/wDVzpKP7sy4P/fS/wCFVo9WYFhLGG2nDGMhgD6HHT8qtw31vcf6uQfSgBv2sx/8fFvLF/tAb1/Mf1AqWKWKdd0MiuO+05xUo5GQePUVXls7ec7niXf2kX5WH/AhzQBJikIzUBt7mPmG6LAfwzjdn8Rz/OsnXPEo0G0zc2wa6cHyUSQFXPqehAH0q6dOVWShBXbFKSirs0tQ1C10u1NzeSrHGOBk8sfQetefa14p1TVEeLSYJCrcDHyqB7sev8q5PVvEN1qV4bi5l86YcKSPkj9lHasma/mkP72dyT2zX0OGwVHDrmm7y/BHn1K1SppBWRduPCGvXDtPOImduSTOpP5ZrOn8N6rb53WxbH905rRt9D1y6jEkGlXzoRkHyiM/nTZ7PWdM+a4tb62H950YD866ViKT0b/r7zNwrI5yaCWBtssTof8AaGKhDFSCCQR3FdOmsXBTbNsnQ9pFBqncWtjdHMQ+zyHt/DTlFSXusIzkviRNo/jjWNHZVMy3kA/5ZXQ38ezdRXqPhr4gaJrhW3cfYLw8CGYja5/2W7/Q4NeH3NpLbN844/vDpVUnmvKxGHg91ZnXTqM+qSMHB4NJXjXgn4ly6a8ena5I89kSFS5Y7nh+vqv6ivZUZZI1kjZXRgGVlOQR6g15M4ODszpTuNIpCMU+kxUDGUlOIpKAGkU0in0UAR0lPI5puKAO+pKcabQAhppp9NIxQA2mTSLDC8r/AHUUsfwqQiszXWJ04W6/euJViH0J5oArWGlwXll9pvYt1xO5lWQEq8eem1hyKw9e0E293aTxTF3a4D7hEoldgMDLcBjzwSM8da7ZVEahFHCjA/CsnX4JZks2hRneOcHCjtVKTWgWOTm0zSrS2+zR6dNd3VxO5uEmASeBH5do1H3xkdBnvXM674esvBHguW4bfLcSzN9lJO3Mkg2gsuMjZH+rGvWbyOC8TyrqKOWEfMQ4ztxzkeh9xXP+IbIa1I8T29tc20CeT5E4I3McMxVxypGQM4PSnJ87v1NIza91/CfMzBxho2IdTuB75rX1h/tUSa1CCIrr5bhAMiKcDDAjtn7wPvXY6x8OoBI5sriS1lY/u7S6UfMf7qSZ2t+lY1t4P1+z1D7DGUSadCzwTcBkB+8wPGM9D19KyVKfVHY5wesWYWnhxo73UZxHHcLGwHYsD/hUUOhz3M7M48i1aXCSbcmQ+iL1ZucYrrF8PNHoOoWsuoafbNFK0ggTkzyBOiNnBAGemeeK6f4XfYDY3N01tGdQicIJ25YIR0Hp0PStZRaVmjj5rTbvuZZ8Eatb6GLlIGtpbdRJbwKQXVByQzD/AJaE/N6AjFdt4V8YnXNIVpW/0yDCTgcbj2f8f55rZlvYxHnPOa8w1rHhPxbHrVsp/s68YrcRr0Unlh/7MPoaS1VjN73PUTqqsCrgMpGCD3rC066Xw5qUkKH/AIld2+5V7QyHv/unv74PeoXuo2UPG4KsAQw6EHoap3NxHLC0UuGRhgg1IHfJeq/Q1OJA3evPbXWmtolSRj8nCsT94djVoeKkT+L9aAO63Cmkj1riB4vToG/Wrdv4mSQj5v1oA6yopbeKb78asex7j8aoW2qJKBgitCOUOOtAGVqGgWl+irPHHMFyVEoyQe+GHIrIuPDcEGmSWVpG+nRvyZLTGc+u7r+JrrjzTelAHn40zVNKhgj0tLd7ZMtKLcBJJGzwPmyOe5zmqp8Tyweb/a+mpE8Um0lZNrY9VyPmHPXIz2FeiS2sMp3FAG/vLwaqTacxHyssgByFkHf6/wD1qAOZ0nxHaagC9lesg3lFW44L/Tv+B5rdXU5o8faICB/eXkfp/hWBdeEoHnjaSW5giimaeOKPCqrt1O4DnqfzqzBbCxjEdvKxGc/M5ck/U5NAG+NStfs0lxv/AHcalmPpivDvE2uza1qk0zEhCcBfQdh/nvXc+LZriw0OW42mMXDCH03dzx+FeU5JPJ5r28tpqNN1Or0+RyV3eXL2I5ZSpWNBmRztUCur8CaZ53ia3tZIMTgNM0sihgoXnGO2ciuW0qVDq7zSFR5YIQE/xHj/ABrqdKu9Sgu7u50nat2tq2926rHkFiPccVliqzd0i6cElc9jae6iYCe3Dk8hoHyT77Tg/lmlivIJn8pZQJG48t/lb8j1rF06xn0bTo9RuBa3Vx5Qa6mVWMhB5JWQk59cYAPtWtqb2xtDFcIZRMCkcaLuZiR1Uew5zxivKt2N7nHalpXhDxLeyWlrcxWmq72TMKbSXGc5Toeh96871vQ77QL37LfxgE8pIvKSD1BrZ0rwdrl7e3U2m6iYpbQhRJJKRIxYZwCM8496i1K11yXR7WbVNae4glkfy7ec5kG3ILc9BnjrXpYOtUU1BapmFWMWr7HLtkqV+8v901k3UGwkoOPT0rWkKox+cEDofWoWCSvGHzGjf8tGUnj1x3H0r0q7jy+8zCEXe8TKsrK51G9hs7SFpbiZgiIvUmvo7wpoD+G/Dtvpst01xImWdicqpPVV/wBkVg/D3RvDNiJJ9K1GPUNQddskjja6DuFQ8iu6xXgVqnM7LY7YqyG4ptPpCKxKG00inUUAR4op5FNIoAbSYp1JQB3Z7U2nGkoASgjNFFAHn+v6t4g0+7ke+mksLR38u2e3CspOeN5wTgjHpyaVfENw15YW2oDzHsmE1xMiNuIwTkoQMcDtmu+ZQ6MjKGUjBUjIP4VxeueDdOvLm3toESCJ5nuZEYM6O/Gfl3DGe+DQgOrtbuC+tIrq2kEkMqh1YdwenHUVLxkZ6V5cui6/aanJe28cdifsxiMkbKixYJO4KqkyDGDt4OeM12FvrEL6VFdm8WSEIN1w48sMRwSQenPagZLr+oQ2H2eAnL3D8gf3F+ZvzwB+NWba28u1jEpzIRuf/ePJ/UmuDudTTxD4+tYbeUS21tCp3KeDzuP8gK7RpZWyfWqasJFiW3t5YmilRHjbhkcZB+orDu9AtyoFq0WxfuwXUfmxD6Z+ZPwP4VcdpT61Cyze9EZOOw2cxqenLbWCwW9qtjI+FdW+ZLjnp5+MjjouFrhfCbzaZ4nvbMzNCsYfzIgobzNh6ex5zkV6zdGUWo68GvJNc36d47Fwvy/aMN+Y2n9a0lVc1qTY6mTW4p7cyROSA2OQQQfQg1g6pqNvfWslncuoWUY5PIPYj6Vk6tLcNGftbTIucZhc7D7+orleYbgSbVK8+VI/Kj3JHU1KiugHV6VrE1ramwmOHtiUGT2qSXWHbndXNJcmRDKz75IiEdgMZU/dOP0/Kpo3EybkbK5xxSmmmCOgj1I3VjNAc+dGPMjPqB1FZRvZT/EfzpluHinjlUcoc9KclsJGygOwnK/TtU9BireS7vvGtOyvpQw5NQQaazEcVt2GjnI+X9KQG5pN9J8oJNdlY3Dsoz3rn9M0naAcV1FpabAKAL0bFgKkpFTFPIFAEdFOIptACUmMdqdSUAcB8Vg3/CO2rAcC4wfxFePV7r8RLFrzwbdFFLNAyy8egOD/ADrxa205pl864dYrdTyznAz6Z7/QV7WDrQjQSb7nLVi+cx7P7Q32hYdhBxvVx1rqfh/quzxdb2l38q3CvaMT1w4wM/jjmsDUv7PN/wD6LcMgSPCt5O3JHU9ag02zvtV1aNLRtk0JDmbHCAHIYmuOrH3mjWD0Pd7CXzvAT7srcW0ElpKQcfPHlDn8hWrqkFxBEl7b4la0Rw0eMF4yAGA9xgEfTHeuV0O9lu5te02VFSe9t/tyIp4Mm0CXb7bsEfWtvxPbQ6/oSWzT+TBLbteCYE/LtUEdO3zc/SuRLWzLb0K3gWWJ9Nu7wN8lxfSFHxwVXCjn8KoaLpul6odUfU7WGa3spZY98o4UebI5OfYYrmPh1r/9g67Jpd7II7O5YAsx+WOQdG+hHH5Us/iWxs9I+w3gljW+1Kaa7MaHd5G/IUeu7j6CtvZ1E3y/gTdaXOq0HwVoNxCmqT6WgactJDC5JEcZ+6CCeTjn8ar6YIV8R3nh7UAcnMltuAKkdSADkYxz09a6DSvFOj6uFXT9UtZmPAgkPlyD2waxPHKvY3mk66iOj2s4WXjqpP8A+uspSm3adykl0JdU8EW94RIsURlX7ksWYpF/z9RVBLvxL4cdRI739pnHl3Yw2PaUZH5134KuoZSCjDII7ijpUXKMbSPEFjrOY4i0N0oy9tLw4HqP7w9xWrWPqvhqz1EiVFEFyh3RyIMYb146fUVj2niPUbDUG0/V0jVgMq8uVJHruGQV/wBrH1xQB15FNxVf7cqf8fEMsA/vEbk/76XirIIZQykEHkEd6QCUhFONJQAwjFJTyMU3BoA7o9KbSk5pKBgaSignFAxGOBUDpuPI57VNnNNoAoT2jyRuscnlSEfK+3dtPrjvXM6lpSktJrNl50oIaG8WV/KjYdDgcx/XB+tdseQG/OoLqUQWc8x6RxO35AmrhNxYrHi3hjUbn/hKdUu42M7PI0JlEbONvd93OMAZGc5r1Cw1fTL+ZLaKbFw+QkcgwZMDkrjg+vFcZ8N9E/tHwhdT+aY2uLhlZHXfFMByQ69+T1BBFXLzRotI1eO7m0+UCUeWyqrSxO2e0m4Fc9AG4HvW8VTqKz3J1R3RtVB6U1rZcdKxvDlvrtparFexxpEXJCS3HmNEnZQQOT7k/hXQnmueceV2TuMzLq1BtWAHevIPibYmzl06/Axh2jJ/8eH8jXuJjDwstcJ8TdEa/wDBtwYlBlt5EnH0HB/Q1KYHIXujtLBFIo+V0Dj6EZ/rWBN4ZbcXUNG55LJxn6jvXpvh2MXnhHSJZV+f7Iitn24/kBU0unRnsKewHjzaFPbtMXhd1lUh3h5z6Ep6jAPFU49MlgikuI40kCglpgxYJ7CMc59j+dewy2Ma9FGazLnQ7e4k80oY5R0ljO1vz/xrSNTSzFbqcJZ6feKq3FzJHFaqu478BiPVj0H0FaNsLXyg6Q3bxdfMW3Yr9fpWzqOi3NzZNaTg3UDEESRYWVSOQcH5W/SqdzDq1xE11a3iST2ilmigjZJnH90xscfjj6VpGnGYrl+wtYLiFJrd1kjbkMpyDXQWVkoxla5KPVBoljE8FxYy7nDS2kMDKIwT8xLk8Ee459K7Kx1axlmijzNCZjiI3EDRiQ+ilhyfapnQlHVLQaaNy1t1UDFaKLgdKghTaBnNWRWAwxRS0lOwBTcU6kIosA3FQXl3BY2r3NzII4k6sf0AHcn0qWaVLeF5ZWCogySa537PN4jvY55R5djExCrk5PHbtn37dKEgKs9tP4rhaS78y10tckRZwWx3Pqf0Hua8ruTdzS3eh3D7ihMtrlQDkfMFHsVz+OK9w1hltdFmSMBV2iNQOwPH8q4vxr4TkuNLtNT0xG/tGyRSyoOZFHPHqQf0rrws4p8suu3qZVFdXR47Hot3r2oW1jYxGS5mfaqjt6k+wHWvTb3T7HwJ4dJkw84Ubs8NNIBj8q6jwnHofg3Tb/X7xVj1Kcfvozgi3JAZol+hIz7kCvKvFWs3Xi7TdU1G4XBhvIniiH/LOMh1x/In3rScvaS5orQUfdVmZuleJ76y1231vmS4+0AiMHgrjBUexBxXp+q65ZHT1s7WTzIZ45UhGcGKOUAlG9CpBGPTFeQaXta5sxnGCTg+uf8A61b+oXbKkEUcQleeURqjdMmnGEPax59hNvldi7rMNlaQwzFBJIYFEqk/dQ8Kwx6AAVzd99nM4+0PK52jYxOflrV1bVv+KhubTcv2GP8A0aQAclQApx9CMj6VYW1jbw3NcT2iz/YJhBOwPIV8lT+h/OuuFWMZRj0f/DmLTs31OVZ7TbhIju9SM4q6fEeq/YWsPtkz2jAAwyNuX8M9PwqU6dpt1za3TQN/cmHH51UuNGvbdd3leZH/AH4/mH6V1yocy1VzONVX3sd1ovxXW2tobbVNLJEahPtFrJhiBxkqep/GvVLa4ae2inUNtkQOEmXY4B5wfevG/APhb7ZcjV76LNtA37lGHEjjv9B/OvVhd85J5rwsXGnGfLA7qbbV2afmqB86snuen51V1HTLTV7UQ3Sb1BzHIhw0Z9VPamx3YPepN0Tg8YJ4JU4rlLMXT7a40pRaS3P2jTA+0S7dpQ+h/wBn1xxn06V0E00VtCZZpY4olHLOwUD86AsXklML5e3BB6Y96wDrOj6wsr7pfItJCvn7A0YI/ixzwPUjFaQg562C5pWes6fqE5htLjzHC7x8pAZc4ypPBGe4q7iufvNDluZBe2lwqzNA0aT22IyVbBzjlT06giqFx/bFnI9wszwi3izDayOzLcSZ5yW9s4G7rWnsYy+F/eK519JisZvEccMkS3VnPb+cMxKxBdh3O0dAPrV221fT7y3E8N5CY9xXLOFww6jnvWUqU46tBdHoVJRRUFhTaOtITQAE0lFFACg4qC9tlvLKe1Z2VJomjLL1AYEZH51NRnjaeRQBjeGNAi8MaFFpcU7TpGzP5jqFJyc8gVsowOUPQ9qa3H0qJnxQA9uGx+VMLqo96Y0h2jPWq0jE5pMaRJLcY6GszUZFubKeF/uuhBFSuHY002h6tyOhxQkDZzvhxXt/D9taNw0AKfgOn6VfZHNWdP0iW1EgkdG3NlQPSrf2T1BpsnoYxhPpTPs5Y4Arb+yAfSnLa46CgRlRWAHzEZpZ9FtrwL58IZl+644Zfow5FbYgC4HpUgQDtTTad0ByOo+HLm4tPs8jHULYOJFSV/LnRgcgrIBg4/2h+Ncrr04fUIIrm71SGa1mRwNQZIi645MOF2lx0yc+1esED0qG5s7a9g8m5hjmj/uuucfT0rppYjlfvK5Ljc86XXLizv7e5sF1KK1kjLGzvWMktyB/GAx/dKO7sce1bGh+M4J4ri41G7DoHGWtrZvIth2Bk6t/vEAVr3WizrbTQW8y3VrNGY5LS9JbKnqFkHzL+ORWfbeDbS7ghGom7eGNPLW0naM7VHQeYgDMvoCa1dSjOPvf8EVnc6kEOgZSCpGQQcgiiqF3Nf2ckK2lhFcWgAVlSTZIn0B4IxTdY17TdAtBc6lcrAjHCr1Zz6KByTXKoNtKOtyjQorm4/HOknY13DqGnxSHCT3lo8cZ/wCBEYH41qanfLFYBoGDvN8sRU5Bz3FE6c4fErCvcpXZfWb4WcZItYjmVx3/AM9vzrZjiSGJY41CoowoHaodOsxZWaxfxn5nPqx/zirVQBBNbxXCbJow6ghgD61XvIbySzlWwKLfSKy25kzsU93JxwFBz7nArRQZbBOODz6Ck1B/3S2EZwJVDzEdVj7L9W7/AI0mNHl2peEryTRY47cm8tYwytbniSYE5Mqt/fLZYDuK4e10uW1mvrNwZLa7haJJCpBWRSGVXHVW4IwfWvoAoMcACsrVfDlhqx3zI0U+MCeE7X/Hsw9iDW9OvZcrJlBPU+drKJUvQzLskjDHYe3ati3aOO7jv5wDFZI0oU/xP0UfnW/438NtoJiune3lM7mNZY1KMwAz8y9M9OQfwrl9QW+0+RVaKRYCo+ZozsZsc84wa6otVai7GTXJEwlgubiVpWXmRixY9yTnNdT4fi+0qthLdNDDfobWQqRgyKN0W7PYnj86xvtFq6kSWvzEdY3Kj8qdaTuGlijzlgrIR1DpyD/MfjXViKa9naPQzpyfNqio4MeQ64ZeCD2PpVuzklMiRxSSBpGC4DHkmna4VlvzcoAEugJgB6t1H55q34btd98t9LxFbsGX/aft+ArCpXaimmaKCbsz1WxlFtp1vDwNiAY6YpzXIPcVyj6sSc7v1pg1j1avKvc6Dq/tIB4apo77HU1yA1XPehtT3JgSMhP8S9RQB10erWmo3M+nLJKXjUGRo/urn+Enpn2qb7DH9nSA2tldQIu1EeIIyj0yOCPyrgbW4lsGdrSUBXYu6rgbie5B7/Qikt9d1a3uoj9rz8+6YSDqvoqn19q6Ir+VknVyDU9Iit/slzKsjSMbk3C/JtPQRrnaMdOtWG8T6jBbKlxpSySyM2zL+WrRKMs7A5wB+tZlt4zkjW3Go28cC3JIAEmSi+rg9OOtadtqOj3+RbXCIzjpE23cP908EfhWnOvtxv5h6Fmzm0TW4o/IkjSWQblSNsZPfaCMN+ApB4XtYZUb7Ja3MaIUSOUFQuTknHIyT34rPn0KJowIWBKAiF1bY0RPdQcrn8qq3X9o6X9nh0q5ltrdYtricb2Zx3yx24+lONpaU529Q9T26kNBNNJriLA0lFFAwopKKBBTTSk5ppoC4BiPcU0oDyD+FL16DNA+8DQC31IzHk8/nTGiqyVxTKSLloRJCASfQZp8cSlCD2p2cA0qAliCOCMUzNjGiAQE+uKaV3DB6jpUzfcHpwaiPU0DIig4zS4Cj3pzYwP71DDaBn7x5+lAhlIaWkNADTSUppKaAKSlopgV7s3Qt2NkITOPuibO0+3HSuH8TWp1TUNMvrkDS9VsJN0H2weZaTc5xvHA/HBr0DFMkjSWNo5UV42GGVhkH8K1o1fZyvYTV0eba2PFUjXN5qsEC6EYd97B5wuIpFH/ADzUYZSfrRZ+Io7HQrPV49JZNLsowBbicM0cbE7WyfvHnOK62fQhZJJLpVy1muCXt3HmW7juCh6f8BIrmpdI0aOZJNf0eQRggxzgsbcDsGVT8uPcV1qrTqJRa0Xbt6X387sizWp3FjewajYwXluxaGdA6EjBIPtU+9fUVwnjPVr5NEgtNCt/Mt7siJruAFlt1zjgJz+Nc/oWqx+FtQ1Kzshc6mYQrXt1cMEWJu+M8nntWKwrlTc0/l5efYd9T1Oe6jjcRuf3aqJp8ddmcKn1ZsD6CnqsgZ5J+Z5G3SH39B7AYH4VxXhfUjqF1K9xNuuNy3Tx55ycqmfZR+pzXXzzjfkdGGa5ZKzsUTkimkg1UNximG596kZ558WJfMu9Its5Ch5CPXJA/pXX6TIs3hmzkkjXbcKZijDIG4kjj6Yrzv4j3RuPE8UanmK3UDHqSTXoIItdNs7YdIYEjx9FAqnshGFq2haNcktLp1vuP8SLsP6VyF1oOl206TQJLG0bbgFk44+tdjfTE5rl78kk1SrVFsw5V2OVvrVGl+yh9oglIRv9huVq55628CQxDaijAFQ6oCrQzY+8hQ/VTkfof0qGQkt/hRJtpAiVrgnvTPPPrUVFZjJhcsO9O+1N3NV6KALIum9ad9tYjDYI9DVQ0lAFxpFkiKK7x5GPlOf0NAkug8bNOXEKEQbR/q2IxnBP9aqgc5p4JFXGpJCsbVt4mvbSK3ijGY4VPmlm3ySewBwevNaUPj5YsJcQPuYbgIju/MVypJYYdcj3pmMHcjlD05Abj8apTi90FmfWNNozRWQwpKKKACkJzQTTTQAE0lFFACq5Rgw6ilYKTlOnp6UyjpzQA4HKkd6SkD4OcAmjgjj8aCr3DOKOmDSbtqlcfjTc89aAsSsf3YFRBWboM0hcjuaQyOerGgkftSLmT5m7KP61EzFmLE5JopKACmnrSmkoAQ0lFFNAFFFJmmAtFJRQAydVlhaIkgONpIqrKvy7QOOmKtkU14xQI5efQIkla406WTT7g8loPuN/vIeDXBeKYpBrcNtPb2wv5QDPPbZHmp1G5ex4969faMAFjwByfpXB+G7Ia74lm8QSglUd/L9OPlH5Dj6g1rGrK1mKxoaDp+mQQvcadIk8kwHnTK2SxHGP9kD0rl7S41PxTq2pJfardadDp7FVsrX5ZGA7+prv7zw5ZXM32iMPa3fa4tm2N+PZvxBrE1Lw88x8zVdOXUgnS9sW8m5QepUEbvw/Kt6E4Jt31f3r9P1E0c7Y6tqVvfwR6VfS63Ys22eC4AW5t+euDgkfhXbsrjqDXFXfhS3GlXt34Qu559YYgSGeT9+qfxKN2CDWVdXUem2VqdBfX117eomguUdkb+9uDcflWtTDRrO9N/h+dvzEpW3KmvL9u+IT2/X9/FDj6YzXpN3G7SHivMdJv438eDUr1H2C5aaVYYy5XAPQDnANeuWtzY6tALqwuI7iFuN6nv6EdjXBKErXtoWjnbi0ZweKx7vTWOTtrvHs1Paqz6arH7vA61mM8r1rTmi0mSQryjq49h90/wA6yILcyWqPj2P4V6f4h0kXOlXkSL8xhbbj1xkfyrhvDUK3umzADlHB/Bh/iDVfZEYjwsueKiII7V01zppBPy1my2RH8NSMy+fSirjWzDtQLY46UAU+fSirn2Y+lMNsfSgCBasRpmlS3Ydqtw2544oAh8jI6VG1uR2rZisy2OKsf2ax7UAfQtJSmkoAKQmlppNABTaKKACkoooAKQnNBNJQAUlFFACEnPWkJoppoAKKKSgAoooNADTSGlptABRRSGgAooopgFB4oJxTaYBTjyv0ptKp5oEzP1qVotIufLQvK6FEUdyRiqvhjTE0vQLW3VQMIM4/z35P41oX1mLyIRlyhByCKmXEaKi9FAAp30EKQKBxSDJ5PSmk4HWml1C5Vv8AR7DUCHnhxOv3Z4mKSL9GHNZz/wBt6YpIdNVtgDxJiOdR9fut+hrVeU+tVLy42Wsx9EP8q0VRrR6oVjyfwjpWu2+vy3Fk9paXbQyFDdjcpDMAQAP4v8Ke7ap4MuxZ2Wp2jXWqXGbm8KjyYGzyuOgPPpXY6XY2t9ZyC8gSRcjbngqfUEcg/SsPUvBF1b3U17ol6peb/W294okSQe+Rgn3PPvXXhKtOKcJ7ea3+YST6Fm58X3/hvUrew1WaDWftIzFJZKFkBzj5l6VsXXjGwttct9GSGee6mXLiNQfKPo1cVoehxaXNdTPcJBr8gIgW6h8uOMnumOD7Yqjqdjq/hDT4LmGVTqV9IRdX33hH6AE9M+vtWkqFCUuVb/dd9/RfiJSZ6pJtY8jg9a8x8Hxi18Qapp5/hDKB/uvx+hqS38T6xpV5ZQXc82oLM4SVXRTtz0ZHTgj61Na201v8Trhkik8mUMSwU7RuXPXp1FefVoypb9Sk7m5c2at2rKn0/P8ADW1a6tp2pzzQWl3HLLCSHVeo/wARUr2wPasZRcXZoo5N9P8AakGngdq6g2RIzjA7ZqMWYB6UgOd/s/8A2aadNz2rphae1L9kHpQBzI032qxDp3T5a3xajPSp4rUccUAZttp+McVoR6eCv3a0IrcDHFXEhAHSgDuqKKQnNACUhoJpKACiikoAKKKQmgBKSlpKACkNKelNoAQmkozRQAUlFFABTTTj0ptACGkoooAKSlpKACiiigBDSUUUwCkoopgKfmX3FRgFnCjvT8HrjgUqELKr0ITGPxwOlV3PbmrTLmqsg64q27CKzuBnJ/AVn6lJ/wAS6cgHpitFoiSAByazNbxHZqg6FwPrU3Ar6WpWyU9NxzirZzSW0f8AoELY5YZ/OnqpJC+tO4Fa5toLuExXMKTRnqrrkVjy6NcW0bJp9wGtz1s7z95ER6A9V/WugKU0qelXGbjogscjZpo2lXm640hdLuW434zE3+6w4/PFSeMbi+h8MXMumBndhhmj5KoepGK6Z4Y5EKSxLIrdVYZBH0rJfRGtmL6RctZ56wEb4W/4Cen4VUakXNSl077Bqc94ItNK03w79tW6gLuu+4kJGUx/D7YqDQ/E99rGtXtygjj0SAZJkXkAdMH1NWNQ0LSJJi2u6O1mzdbqyY+S/wBcdPxFQ+IdCu30W103wxbRtpsrjzpIpAST6n1Fddqc5Ny3l1ey+ZN2jY0LxBZ+JBO1qkw8ltrb1wD9DWz5GO1eZa7oeqeC7KyWHWbj7HPJiUQ/JsP9a7jRfDk9iUuU16/uY5AH2ykMrA/WsK+HpxXPCWj23GpPZmp5IpPLq4Ux2ppjzXEWVPLGamjjwOlSiL2qRU6cUAOjTGKsKoNRovTip1HFAHWk0mcUU2gAoopKACiignFACE0lFJQAUUUhoADTSaWm0AFFFBoASiiigBDTSaWm9aACiiigBKKKKACkNLTaACkpaSgAoooqgHIeSpPDCmdDijNL98c9aAHleMdjVdkwcEVOjcbT1FNYfMc0ySHbjLDr2qFrdJgUkRXHowBq03YfjSxryT9aQFAwqECj5VHAA6CoxDtOSO1XGTCevNMC4ppjKvk+1MMWT0q/j1FN8sCmxIotDx0pPI9qusuT7UmyoKRU8njBHHoaypvDcAlNxp00mnXB5LQfcc/7SdDW/tFLgU4ylHYVjjdXsZ7+y/s7xDpzXNs7DZd2HO09iynlfwyK2tK0w6XpcFkZ2nWEbUdxg7ewNa+2mstXKq5R5egW1uUmjzTDGferhSm7PashlcJxTglTbRSheaAGKmKeBxTttFAHS5ooooAKSiigApuaU0hoASiiigAptKaaaAA0lFFABSUUUAFIaWm0AIaSiigAoNFJQAUUUUAITSUUGgBKKKKACkJpabQAUhNBpKAFDetSK24jIzjtUVGecincVh7kFiQCKcvEfTnmmBg3DcH1o2sO4qt9hDmIZRge5qLHPSnjIo2jFFgGYphGKl2kCmlCR0pOw0RUUrADvk0lSMQ0hpTSGgBKQ0tHagBhFNxT6aaAExRS0GgBKQilooA6OkoooAKQmlptABSUppKACkJpabQAU00ppKACiig0AJRRRQAhpKKQ0AJRRRQAGkoooAKQ0tI1ACUlKaSgAoooPSgBppCaWkNACUUUUABpKKKAClDFelJSHrQA8SDvxS7lPGaiNNquZiaJN204B4+tMZix5NJRUjEooooAQ9aQ0p60hoASikpe1ADaQ0tIaAEooFFACUUGigD/2Q=="/>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文本框 5"/>
          <p:cNvSpPr txBox="1"/>
          <p:nvPr/>
        </p:nvSpPr>
        <p:spPr>
          <a:xfrm>
            <a:off x="611560" y="1563638"/>
            <a:ext cx="8280920" cy="1515287"/>
          </a:xfrm>
          <a:prstGeom prst="rect">
            <a:avLst/>
          </a:prstGeom>
          <a:noFill/>
        </p:spPr>
        <p:txBody>
          <a:bodyPr wrap="square" rtlCol="0">
            <a:spAutoFit/>
          </a:bodyPr>
          <a:lstStyle/>
          <a:p>
            <a:pPr indent="620713">
              <a:lnSpc>
                <a:spcPct val="150000"/>
              </a:lnSpc>
            </a:pPr>
            <a:r>
              <a:rPr lang="zh-CN" altLang="en-US" sz="2400" b="1" dirty="0">
                <a:solidFill>
                  <a:srgbClr val="663300"/>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通用网络爬虫</a:t>
            </a:r>
            <a:r>
              <a:rPr lang="zh-CN" altLang="en-US" sz="2000" dirty="0">
                <a:latin typeface="微软雅黑" panose="020B0503020204020204" pitchFamily="34" charset="-122"/>
                <a:ea typeface="微软雅黑" panose="020B0503020204020204" pitchFamily="34" charset="-122"/>
              </a:rPr>
              <a:t>的目标：尽可能多的采集页面信息，而在爬取过程中并不太在意页面采集的顺序和被采集页面的相关主题。这需要消耗非常多的系统资源消耗和网络带宽。</a:t>
            </a:r>
            <a:endParaRPr lang="en-US" altLang="zh-CN" sz="2000" dirty="0">
              <a:latin typeface="微软雅黑" panose="020B0503020204020204" pitchFamily="34" charset="-122"/>
              <a:ea typeface="微软雅黑" panose="020B0503020204020204" pitchFamily="34" charset="-122"/>
            </a:endParaRPr>
          </a:p>
        </p:txBody>
      </p:sp>
      <p:sp>
        <p:nvSpPr>
          <p:cNvPr id="11" name="文本框 10"/>
          <p:cNvSpPr txBox="1"/>
          <p:nvPr/>
        </p:nvSpPr>
        <p:spPr>
          <a:xfrm>
            <a:off x="575556" y="3040529"/>
            <a:ext cx="8352928" cy="1515287"/>
          </a:xfrm>
          <a:prstGeom prst="rect">
            <a:avLst/>
          </a:prstGeom>
          <a:noFill/>
        </p:spPr>
        <p:txBody>
          <a:bodyPr wrap="square" rtlCol="0">
            <a:spAutoFit/>
          </a:bodyPr>
          <a:lstStyle/>
          <a:p>
            <a:pPr indent="620713">
              <a:lnSpc>
                <a:spcPct val="150000"/>
              </a:lnSpc>
            </a:pPr>
            <a:r>
              <a:rPr lang="zh-CN" altLang="en-US" sz="2400" b="1" dirty="0">
                <a:solidFill>
                  <a:srgbClr val="663300"/>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rPr>
              <a:t>主题网络爬虫</a:t>
            </a:r>
            <a:r>
              <a:rPr lang="zh-CN" altLang="en-US" sz="2000" dirty="0">
                <a:latin typeface="微软雅黑" panose="020B0503020204020204" pitchFamily="34" charset="-122"/>
                <a:ea typeface="微软雅黑" panose="020B0503020204020204" pitchFamily="34" charset="-122"/>
              </a:rPr>
              <a:t>的目标：能尽可能快的爬取、采集尽可能多的与主题相关的网页。通过对整个</a:t>
            </a:r>
            <a:r>
              <a:rPr lang="en-US" altLang="zh-CN" sz="2000" dirty="0">
                <a:latin typeface="微软雅黑" panose="020B0503020204020204" pitchFamily="34" charset="-122"/>
                <a:ea typeface="微软雅黑" panose="020B0503020204020204" pitchFamily="34" charset="-122"/>
              </a:rPr>
              <a:t>web</a:t>
            </a:r>
            <a:r>
              <a:rPr lang="zh-CN" altLang="en-US" sz="2000" dirty="0">
                <a:latin typeface="微软雅黑" panose="020B0503020204020204" pitchFamily="34" charset="-122"/>
                <a:ea typeface="微软雅黑" panose="020B0503020204020204" pitchFamily="34" charset="-122"/>
              </a:rPr>
              <a:t>按照主题分块采集，将不同采集结果整合到一起，以提高整个</a:t>
            </a:r>
            <a:r>
              <a:rPr lang="en-US" altLang="zh-CN" sz="2000" dirty="0">
                <a:latin typeface="微软雅黑" panose="020B0503020204020204" pitchFamily="34" charset="-122"/>
                <a:ea typeface="微软雅黑" panose="020B0503020204020204" pitchFamily="34" charset="-122"/>
              </a:rPr>
              <a:t>web</a:t>
            </a:r>
            <a:r>
              <a:rPr lang="zh-CN" altLang="en-US" sz="2000" dirty="0">
                <a:latin typeface="微软雅黑" panose="020B0503020204020204" pitchFamily="34" charset="-122"/>
                <a:ea typeface="微软雅黑" panose="020B0503020204020204" pitchFamily="34" charset="-122"/>
              </a:rPr>
              <a:t>采集的覆盖率和网页的利用率。</a:t>
            </a:r>
          </a:p>
        </p:txBody>
      </p:sp>
    </p:spTree>
    <p:extLst>
      <p:ext uri="{BB962C8B-B14F-4D97-AF65-F5344CB8AC3E}">
        <p14:creationId xmlns:p14="http://schemas.microsoft.com/office/powerpoint/2010/main" val="3767155342"/>
      </p:ext>
    </p:extLst>
  </p:cSld>
  <p:clrMapOvr>
    <a:masterClrMapping/>
  </p:clrMapOvr>
  <p:transition spd="slow">
    <p:wipe dir="d"/>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标题 1"/>
          <p:cNvSpPr>
            <a:spLocks noGrp="1"/>
          </p:cNvSpPr>
          <p:nvPr>
            <p:ph type="title"/>
          </p:nvPr>
        </p:nvSpPr>
        <p:spPr/>
        <p:txBody>
          <a:bodyPr/>
          <a:lstStyle/>
          <a:p>
            <a:r>
              <a:rPr altLang="en-US"/>
              <a:t>运行结果</a:t>
            </a:r>
          </a:p>
        </p:txBody>
      </p:sp>
      <p:pic>
        <p:nvPicPr>
          <p:cNvPr id="96259" name="内容占位符 3"/>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1488511" y="915566"/>
            <a:ext cx="6657713" cy="3816424"/>
          </a:xfrm>
        </p:spPr>
      </p:pic>
    </p:spTree>
    <p:extLst>
      <p:ext uri="{BB962C8B-B14F-4D97-AF65-F5344CB8AC3E}">
        <p14:creationId xmlns:p14="http://schemas.microsoft.com/office/powerpoint/2010/main" val="3879377597"/>
      </p:ext>
    </p:extLst>
  </p:cSld>
  <p:clrMapOvr>
    <a:masterClrMapping/>
  </p:clrMapOvr>
  <p:transition spd="slow">
    <p:wipe dir="d"/>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标题 1"/>
          <p:cNvSpPr>
            <a:spLocks noGrp="1"/>
          </p:cNvSpPr>
          <p:nvPr>
            <p:ph type="title"/>
          </p:nvPr>
        </p:nvSpPr>
        <p:spPr/>
        <p:txBody>
          <a:bodyPr/>
          <a:lstStyle/>
          <a:p>
            <a:r>
              <a:rPr altLang="en-US"/>
              <a:t>爬虫程序修改</a:t>
            </a:r>
          </a:p>
        </p:txBody>
      </p:sp>
      <p:sp>
        <p:nvSpPr>
          <p:cNvPr id="97283" name="内容占位符 2"/>
          <p:cNvSpPr>
            <a:spLocks noGrp="1"/>
          </p:cNvSpPr>
          <p:nvPr>
            <p:ph idx="1"/>
          </p:nvPr>
        </p:nvSpPr>
        <p:spPr>
          <a:xfrm>
            <a:off x="457200" y="807244"/>
            <a:ext cx="8507288" cy="1631216"/>
          </a:xfrm>
        </p:spPr>
        <p:txBody>
          <a:bodyPr wrap="square">
            <a:spAutoFit/>
          </a:bodyPr>
          <a:lstStyle/>
          <a:p>
            <a:pPr marL="0" indent="536575">
              <a:buNone/>
            </a:pPr>
            <a:r>
              <a:rPr altLang="en-US" sz="2000" dirty="0">
                <a:solidFill>
                  <a:srgbClr val="003300"/>
                </a:solidFill>
              </a:rPr>
              <a:t>尽管实例代码完成了中国大学排名爬虫功能，但输出效果却不尽人意，各列内容并没有对齐。这是因为中文和数字字符占用的宽度不同，利用</a:t>
            </a:r>
            <a:r>
              <a:rPr lang="en-US" sz="2000" dirty="0">
                <a:solidFill>
                  <a:srgbClr val="003300"/>
                </a:solidFill>
              </a:rPr>
              <a:t>format()</a:t>
            </a:r>
            <a:r>
              <a:rPr altLang="en-US" sz="2000" dirty="0">
                <a:solidFill>
                  <a:srgbClr val="003300"/>
                </a:solidFill>
              </a:rPr>
              <a:t>方法中</a:t>
            </a:r>
            <a:r>
              <a:rPr lang="en-US" sz="2000" dirty="0">
                <a:solidFill>
                  <a:srgbClr val="003300"/>
                </a:solidFill>
              </a:rPr>
              <a:t>{:N}</a:t>
            </a:r>
            <a:r>
              <a:rPr altLang="en-US" sz="2000" dirty="0">
                <a:solidFill>
                  <a:srgbClr val="003300"/>
                </a:solidFill>
              </a:rPr>
              <a:t>方式只是约定了输出某个变量占用的字符个数，而没有实际上约束占用的字符宽度。这是中文和西文字符混排输出时经常遇到的问题。</a:t>
            </a:r>
          </a:p>
        </p:txBody>
      </p:sp>
      <p:sp>
        <p:nvSpPr>
          <p:cNvPr id="4" name="内容占位符 2">
            <a:extLst>
              <a:ext uri="{FF2B5EF4-FFF2-40B4-BE49-F238E27FC236}">
                <a16:creationId xmlns:a16="http://schemas.microsoft.com/office/drawing/2014/main" id="{04AAD9E0-5C90-42B3-935B-B62F0C0BE207}"/>
              </a:ext>
            </a:extLst>
          </p:cNvPr>
          <p:cNvSpPr txBox="1">
            <a:spLocks/>
          </p:cNvSpPr>
          <p:nvPr/>
        </p:nvSpPr>
        <p:spPr bwMode="auto">
          <a:xfrm>
            <a:off x="457200" y="2438460"/>
            <a:ext cx="8507288"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lvl1pPr marL="257175" indent="-257175" algn="l" rtl="0" eaLnBrk="1" fontAlgn="base" hangingPunct="1">
              <a:spcBef>
                <a:spcPct val="20000"/>
              </a:spcBef>
              <a:spcAft>
                <a:spcPct val="0"/>
              </a:spcAft>
              <a:buClr>
                <a:schemeClr val="hlink"/>
              </a:buClr>
              <a:buFont typeface="Wingdings" panose="05000000000000000000" pitchFamily="2" charset="2"/>
              <a:buChar char="v"/>
              <a:defRPr lang="zh-CN" altLang="en-US" sz="2400" b="1" kern="1200">
                <a:solidFill>
                  <a:srgbClr val="6633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defRPr>
            </a:lvl1pPr>
            <a:lvl2pPr marL="557213" indent="-214313" algn="l" rtl="0" eaLnBrk="1" fontAlgn="base" hangingPunct="1">
              <a:spcBef>
                <a:spcPct val="20000"/>
              </a:spcBef>
              <a:spcAft>
                <a:spcPct val="0"/>
              </a:spcAft>
              <a:buClr>
                <a:schemeClr val="accent1"/>
              </a:buClr>
              <a:buFont typeface="Wingdings" panose="05000000000000000000" pitchFamily="2" charset="2"/>
              <a:buChar char="§"/>
              <a:defRPr lang="zh-CN" altLang="en-US" sz="2100" b="1" kern="1200">
                <a:solidFill>
                  <a:schemeClr val="tx1"/>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cs typeface="+mn-cs"/>
              </a:defRPr>
            </a:lvl2pPr>
            <a:lvl3pPr marL="857250" indent="-171450" algn="l" rtl="0" eaLnBrk="1" fontAlgn="base" hangingPunct="1">
              <a:spcBef>
                <a:spcPct val="20000"/>
              </a:spcBef>
              <a:spcAft>
                <a:spcPct val="0"/>
              </a:spcAft>
              <a:buClr>
                <a:schemeClr val="tx1"/>
              </a:buClr>
              <a:buChar char="•"/>
              <a:defRPr lang="zh-CN" altLang="en-US" sz="1800" b="1" kern="1200">
                <a:solidFill>
                  <a:schemeClr val="tx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mn-cs"/>
              </a:defRPr>
            </a:lvl3pPr>
            <a:lvl4pPr marL="1200150" indent="-171450" algn="l" rtl="0" eaLnBrk="1" fontAlgn="base" hangingPunct="1">
              <a:spcBef>
                <a:spcPct val="20000"/>
              </a:spcBef>
              <a:spcAft>
                <a:spcPct val="0"/>
              </a:spcAft>
              <a:buChar char="–"/>
              <a:defRPr lang="zh-CN" altLang="en-US" sz="1500" b="1" kern="1200">
                <a:solidFill>
                  <a:schemeClr val="tx1"/>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cs typeface="+mn-cs"/>
              </a:defRPr>
            </a:lvl4pPr>
            <a:lvl5pPr marL="1543050" indent="-171450" algn="l" rtl="0" eaLnBrk="1" fontAlgn="base" hangingPunct="1">
              <a:spcBef>
                <a:spcPct val="20000"/>
              </a:spcBef>
              <a:spcAft>
                <a:spcPct val="0"/>
              </a:spcAft>
              <a:buChar char="»"/>
              <a:defRPr lang="zh-CN" altLang="en-US" sz="1500" b="1" kern="1200">
                <a:solidFill>
                  <a:schemeClr val="tx1"/>
                </a:solidFill>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536575">
              <a:buNone/>
            </a:pPr>
            <a:r>
              <a:rPr lang="zh-CN" altLang="en-US" sz="2000" dirty="0">
                <a:solidFill>
                  <a:srgbClr val="003300"/>
                </a:solidFill>
              </a:rPr>
              <a:t>输出的每一列都有显著的类型特点，或者全是中文字符，或者全是数字。对于这类混排对齐问题，可以从填充字符角度考虑解决。</a:t>
            </a:r>
          </a:p>
        </p:txBody>
      </p:sp>
      <p:pic>
        <p:nvPicPr>
          <p:cNvPr id="5" name="内容占位符 6">
            <a:extLst>
              <a:ext uri="{FF2B5EF4-FFF2-40B4-BE49-F238E27FC236}">
                <a16:creationId xmlns:a16="http://schemas.microsoft.com/office/drawing/2014/main" id="{41433FAD-2AC8-480D-A6A0-352523EF605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991456" y="3232016"/>
            <a:ext cx="5805420"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图片 7">
            <a:extLst>
              <a:ext uri="{FF2B5EF4-FFF2-40B4-BE49-F238E27FC236}">
                <a16:creationId xmlns:a16="http://schemas.microsoft.com/office/drawing/2014/main" id="{3080B32E-768C-4700-A348-54E0E397C6D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991456" y="4025502"/>
            <a:ext cx="5800259" cy="6344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03841386"/>
      </p:ext>
    </p:extLst>
  </p:cSld>
  <p:clrMapOvr>
    <a:masterClrMapping/>
  </p:clrMapOvr>
  <p:transition spd="slow">
    <p:wipe dir="d"/>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标题 1"/>
          <p:cNvSpPr>
            <a:spLocks noGrp="1"/>
          </p:cNvSpPr>
          <p:nvPr>
            <p:ph type="title"/>
          </p:nvPr>
        </p:nvSpPr>
        <p:spPr/>
        <p:txBody>
          <a:bodyPr/>
          <a:lstStyle/>
          <a:p>
            <a:r>
              <a:rPr altLang="en-US"/>
              <a:t>爬虫程序修改</a:t>
            </a:r>
          </a:p>
        </p:txBody>
      </p:sp>
      <p:sp>
        <p:nvSpPr>
          <p:cNvPr id="100355" name="内容占位符 2"/>
          <p:cNvSpPr>
            <a:spLocks noGrp="1"/>
          </p:cNvSpPr>
          <p:nvPr>
            <p:ph idx="1"/>
          </p:nvPr>
        </p:nvSpPr>
        <p:spPr>
          <a:xfrm>
            <a:off x="457200" y="807244"/>
            <a:ext cx="8363272" cy="1323439"/>
          </a:xfrm>
        </p:spPr>
        <p:txBody>
          <a:bodyPr wrap="square">
            <a:spAutoFit/>
          </a:bodyPr>
          <a:lstStyle/>
          <a:p>
            <a:pPr marL="0" indent="536575">
              <a:buNone/>
            </a:pPr>
            <a:r>
              <a:rPr altLang="en-US" sz="2000" dirty="0">
                <a:solidFill>
                  <a:srgbClr val="003300"/>
                </a:solidFill>
              </a:rPr>
              <a:t>解决该问题一个简单的方法是替换填充字符，采用“中文全角空格”代替默认使用的“西文半角空格”，这能够对齐中文字符出现的列。修改后的</a:t>
            </a:r>
            <a:r>
              <a:rPr lang="en-US" sz="2000" dirty="0" err="1">
                <a:solidFill>
                  <a:srgbClr val="003300"/>
                </a:solidFill>
              </a:rPr>
              <a:t>printUnivList</a:t>
            </a:r>
            <a:r>
              <a:rPr lang="en-US" sz="2000" dirty="0">
                <a:solidFill>
                  <a:srgbClr val="003300"/>
                </a:solidFill>
              </a:rPr>
              <a:t>()</a:t>
            </a:r>
            <a:r>
              <a:rPr altLang="en-US" sz="2000" dirty="0">
                <a:solidFill>
                  <a:srgbClr val="003300"/>
                </a:solidFill>
              </a:rPr>
              <a:t>函数代码如下，请用该代码替换实例代码中的</a:t>
            </a:r>
            <a:r>
              <a:rPr lang="en-US" sz="2000" dirty="0" err="1">
                <a:solidFill>
                  <a:srgbClr val="003300"/>
                </a:solidFill>
              </a:rPr>
              <a:t>printUnivList</a:t>
            </a:r>
            <a:r>
              <a:rPr lang="en-US" sz="2000" dirty="0">
                <a:solidFill>
                  <a:srgbClr val="003300"/>
                </a:solidFill>
              </a:rPr>
              <a:t>()</a:t>
            </a:r>
            <a:r>
              <a:rPr altLang="en-US" sz="2000" dirty="0">
                <a:solidFill>
                  <a:srgbClr val="003300"/>
                </a:solidFill>
              </a:rPr>
              <a:t>函数。</a:t>
            </a:r>
          </a:p>
        </p:txBody>
      </p:sp>
      <p:pic>
        <p:nvPicPr>
          <p:cNvPr id="4" name="内容占位符 3">
            <a:extLst>
              <a:ext uri="{FF2B5EF4-FFF2-40B4-BE49-F238E27FC236}">
                <a16:creationId xmlns:a16="http://schemas.microsoft.com/office/drawing/2014/main" id="{E4F47AE2-4497-42A8-9002-160393B9B82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115616" y="2222732"/>
            <a:ext cx="7353905" cy="25202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91639239"/>
      </p:ext>
    </p:extLst>
  </p:cSld>
  <p:clrMapOvr>
    <a:masterClrMapping/>
  </p:clrMapOvr>
  <p:transition spd="slow">
    <p:wipe dir="d"/>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标题 1"/>
          <p:cNvSpPr>
            <a:spLocks noGrp="1"/>
          </p:cNvSpPr>
          <p:nvPr>
            <p:ph type="title"/>
          </p:nvPr>
        </p:nvSpPr>
        <p:spPr/>
        <p:txBody>
          <a:bodyPr/>
          <a:lstStyle/>
          <a:p>
            <a:r>
              <a:rPr altLang="en-US"/>
              <a:t>中国大学排名爬虫</a:t>
            </a:r>
          </a:p>
        </p:txBody>
      </p:sp>
      <p:sp>
        <p:nvSpPr>
          <p:cNvPr id="102403" name="内容占位符 2"/>
          <p:cNvSpPr>
            <a:spLocks noGrp="1"/>
          </p:cNvSpPr>
          <p:nvPr>
            <p:ph idx="1"/>
          </p:nvPr>
        </p:nvSpPr>
        <p:spPr>
          <a:xfrm>
            <a:off x="457200" y="807244"/>
            <a:ext cx="8507288" cy="707886"/>
          </a:xfrm>
        </p:spPr>
        <p:txBody>
          <a:bodyPr wrap="square">
            <a:spAutoFit/>
          </a:bodyPr>
          <a:lstStyle/>
          <a:p>
            <a:pPr marL="0" indent="536575">
              <a:buNone/>
            </a:pPr>
            <a:r>
              <a:rPr altLang="en-US" sz="2000" dirty="0"/>
              <a:t>上述函数中，中文全角空格采用</a:t>
            </a:r>
            <a:r>
              <a:rPr lang="en-US" sz="2000" dirty="0" err="1"/>
              <a:t>chr</a:t>
            </a:r>
            <a:r>
              <a:rPr lang="en-US" sz="2000" dirty="0"/>
              <a:t>(12288)</a:t>
            </a:r>
            <a:r>
              <a:rPr altLang="en-US" sz="2000" dirty="0"/>
              <a:t>表示，</a:t>
            </a:r>
            <a:r>
              <a:rPr lang="en-US" sz="2000" dirty="0"/>
              <a:t>format()</a:t>
            </a:r>
            <a:r>
              <a:rPr altLang="en-US" sz="2000" dirty="0"/>
              <a:t>函数在标题栏和每行输出的参数经过手工调整。程序修改后运行输出效果如下</a:t>
            </a:r>
            <a:r>
              <a:rPr lang="zh-CN" altLang="en-US" sz="2000" dirty="0"/>
              <a:t>：</a:t>
            </a:r>
            <a:endParaRPr altLang="en-US" sz="2000" dirty="0"/>
          </a:p>
        </p:txBody>
      </p:sp>
      <p:pic>
        <p:nvPicPr>
          <p:cNvPr id="4" name="内容占位符 3">
            <a:extLst>
              <a:ext uri="{FF2B5EF4-FFF2-40B4-BE49-F238E27FC236}">
                <a16:creationId xmlns:a16="http://schemas.microsoft.com/office/drawing/2014/main" id="{058C29CD-7853-4AE8-83ED-A702CF10AB7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39752" y="1526267"/>
            <a:ext cx="5933963" cy="34029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55233077"/>
      </p:ext>
    </p:extLst>
  </p:cSld>
  <p:clrMapOvr>
    <a:masterClrMapping/>
  </p:clrMapOvr>
  <p:transition spd="slow">
    <p:wipe dir="d"/>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标题 1"/>
          <p:cNvSpPr>
            <a:spLocks noGrp="1"/>
          </p:cNvSpPr>
          <p:nvPr>
            <p:ph type="title"/>
          </p:nvPr>
        </p:nvSpPr>
        <p:spPr/>
        <p:txBody>
          <a:bodyPr/>
          <a:lstStyle/>
          <a:p>
            <a:r>
              <a:rPr altLang="en-US"/>
              <a:t>拓展：大学排名</a:t>
            </a:r>
          </a:p>
        </p:txBody>
      </p:sp>
      <p:sp>
        <p:nvSpPr>
          <p:cNvPr id="3" name="内容占位符 2"/>
          <p:cNvSpPr>
            <a:spLocks noGrp="1"/>
          </p:cNvSpPr>
          <p:nvPr>
            <p:ph idx="1"/>
          </p:nvPr>
        </p:nvSpPr>
        <p:spPr>
          <a:xfrm>
            <a:off x="457200" y="807244"/>
            <a:ext cx="8507288" cy="2369880"/>
          </a:xfrm>
        </p:spPr>
        <p:txBody>
          <a:bodyPr wrap="square">
            <a:spAutoFit/>
          </a:bodyPr>
          <a:lstStyle/>
          <a:p>
            <a:pPr marL="0" indent="536575">
              <a:buNone/>
              <a:defRPr/>
            </a:pPr>
            <a:r>
              <a:rPr altLang="en-US" sz="2000" dirty="0">
                <a:solidFill>
                  <a:srgbClr val="003300"/>
                </a:solidFill>
              </a:rPr>
              <a:t>世界大学排名起源于美国，从</a:t>
            </a:r>
            <a:r>
              <a:rPr lang="en-US" sz="2000" dirty="0">
                <a:solidFill>
                  <a:srgbClr val="003300"/>
                </a:solidFill>
              </a:rPr>
              <a:t>1983 </a:t>
            </a:r>
            <a:r>
              <a:rPr altLang="en-US" sz="2000" dirty="0">
                <a:solidFill>
                  <a:srgbClr val="003300"/>
                </a:solidFill>
              </a:rPr>
              <a:t>年开始每两年一次。由于排名对大学声誉和招生有非常深远的影响，大学排名逐渐成为一个产业。当前几大主流世界大学排名分别为：英国</a:t>
            </a:r>
            <a:r>
              <a:rPr lang="en-US" sz="2000" dirty="0">
                <a:solidFill>
                  <a:srgbClr val="003300"/>
                </a:solidFill>
              </a:rPr>
              <a:t>《</a:t>
            </a:r>
            <a:r>
              <a:rPr altLang="en-US" sz="2000" dirty="0">
                <a:solidFill>
                  <a:srgbClr val="003300"/>
                </a:solidFill>
              </a:rPr>
              <a:t>泰晤士高等教育</a:t>
            </a:r>
            <a:r>
              <a:rPr lang="en-US" sz="2000" dirty="0">
                <a:solidFill>
                  <a:srgbClr val="003300"/>
                </a:solidFill>
              </a:rPr>
              <a:t>》</a:t>
            </a:r>
            <a:r>
              <a:rPr altLang="en-US" sz="2000" dirty="0">
                <a:solidFill>
                  <a:srgbClr val="003300"/>
                </a:solidFill>
              </a:rPr>
              <a:t>杂志</a:t>
            </a:r>
            <a:r>
              <a:rPr lang="en-US" sz="2000" dirty="0">
                <a:solidFill>
                  <a:srgbClr val="003300"/>
                </a:solidFill>
              </a:rPr>
              <a:t>THE </a:t>
            </a:r>
            <a:r>
              <a:rPr altLang="en-US" sz="2000" dirty="0">
                <a:solidFill>
                  <a:srgbClr val="003300"/>
                </a:solidFill>
              </a:rPr>
              <a:t>世界大学排名、英国</a:t>
            </a:r>
            <a:r>
              <a:rPr lang="en-US" sz="2000" dirty="0">
                <a:solidFill>
                  <a:srgbClr val="003300"/>
                </a:solidFill>
              </a:rPr>
              <a:t>QS </a:t>
            </a:r>
            <a:r>
              <a:rPr altLang="en-US" sz="2000" dirty="0">
                <a:solidFill>
                  <a:srgbClr val="003300"/>
                </a:solidFill>
              </a:rPr>
              <a:t>世界大学排名、美国</a:t>
            </a:r>
            <a:r>
              <a:rPr lang="en-US" sz="2000" dirty="0">
                <a:solidFill>
                  <a:srgbClr val="003300"/>
                </a:solidFill>
              </a:rPr>
              <a:t>USNEWS </a:t>
            </a:r>
            <a:r>
              <a:rPr altLang="en-US" sz="2000" dirty="0">
                <a:solidFill>
                  <a:srgbClr val="003300"/>
                </a:solidFill>
              </a:rPr>
              <a:t>世界大学排名、荷兰莱顿大学世界大学排名、上海交通大学软科世界大学排名。</a:t>
            </a:r>
          </a:p>
          <a:p>
            <a:pPr marL="0" indent="0">
              <a:buNone/>
              <a:defRPr/>
            </a:pPr>
            <a:r>
              <a:rPr lang="en-US" sz="2000" dirty="0">
                <a:solidFill>
                  <a:srgbClr val="003300"/>
                </a:solidFill>
              </a:rPr>
              <a:t>  ——</a:t>
            </a:r>
            <a:r>
              <a:rPr altLang="en-US" sz="2000" dirty="0">
                <a:solidFill>
                  <a:srgbClr val="003300"/>
                </a:solidFill>
              </a:rPr>
              <a:t>这么多排名，该相信哪一个？</a:t>
            </a:r>
          </a:p>
          <a:p>
            <a:pPr marL="0" indent="0">
              <a:buNone/>
              <a:defRPr/>
            </a:pPr>
            <a:r>
              <a:rPr lang="en-US" sz="2000" dirty="0">
                <a:solidFill>
                  <a:srgbClr val="003300"/>
                </a:solidFill>
              </a:rPr>
              <a:t>  ——</a:t>
            </a:r>
            <a:r>
              <a:rPr altLang="en-US" sz="2000" dirty="0">
                <a:solidFill>
                  <a:srgbClr val="003300"/>
                </a:solidFill>
              </a:rPr>
              <a:t>角度不同、侧重不同、结果不同。要不写个爬虫抓回数据取个平均数？</a:t>
            </a:r>
          </a:p>
        </p:txBody>
      </p:sp>
      <p:sp>
        <p:nvSpPr>
          <p:cNvPr id="4" name="内容占位符 2">
            <a:extLst>
              <a:ext uri="{FF2B5EF4-FFF2-40B4-BE49-F238E27FC236}">
                <a16:creationId xmlns:a16="http://schemas.microsoft.com/office/drawing/2014/main" id="{C1959751-753D-4B8A-8FA0-11421E0977FE}"/>
              </a:ext>
            </a:extLst>
          </p:cNvPr>
          <p:cNvSpPr txBox="1">
            <a:spLocks/>
          </p:cNvSpPr>
          <p:nvPr/>
        </p:nvSpPr>
        <p:spPr bwMode="auto">
          <a:xfrm>
            <a:off x="827584" y="3435846"/>
            <a:ext cx="8229600" cy="11387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lvl1pPr marL="257175" indent="-257175" algn="l" rtl="0" eaLnBrk="1" fontAlgn="base" hangingPunct="1">
              <a:spcBef>
                <a:spcPct val="20000"/>
              </a:spcBef>
              <a:spcAft>
                <a:spcPct val="0"/>
              </a:spcAft>
              <a:buClr>
                <a:schemeClr val="hlink"/>
              </a:buClr>
              <a:buFont typeface="Wingdings" panose="05000000000000000000" pitchFamily="2" charset="2"/>
              <a:buChar char="v"/>
              <a:defRPr lang="zh-CN" altLang="en-US" sz="2400" b="1" kern="1200">
                <a:solidFill>
                  <a:srgbClr val="6633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defRPr>
            </a:lvl1pPr>
            <a:lvl2pPr marL="557213" indent="-214313" algn="l" rtl="0" eaLnBrk="1" fontAlgn="base" hangingPunct="1">
              <a:spcBef>
                <a:spcPct val="20000"/>
              </a:spcBef>
              <a:spcAft>
                <a:spcPct val="0"/>
              </a:spcAft>
              <a:buClr>
                <a:schemeClr val="accent1"/>
              </a:buClr>
              <a:buFont typeface="Wingdings" panose="05000000000000000000" pitchFamily="2" charset="2"/>
              <a:buChar char="§"/>
              <a:defRPr lang="zh-CN" altLang="en-US" sz="2100" b="1" kern="1200">
                <a:solidFill>
                  <a:schemeClr val="tx1"/>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cs typeface="+mn-cs"/>
              </a:defRPr>
            </a:lvl2pPr>
            <a:lvl3pPr marL="857250" indent="-171450" algn="l" rtl="0" eaLnBrk="1" fontAlgn="base" hangingPunct="1">
              <a:spcBef>
                <a:spcPct val="20000"/>
              </a:spcBef>
              <a:spcAft>
                <a:spcPct val="0"/>
              </a:spcAft>
              <a:buClr>
                <a:schemeClr val="tx1"/>
              </a:buClr>
              <a:buChar char="•"/>
              <a:defRPr lang="zh-CN" altLang="en-US" sz="1800" b="1" kern="1200">
                <a:solidFill>
                  <a:schemeClr val="tx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mn-cs"/>
              </a:defRPr>
            </a:lvl3pPr>
            <a:lvl4pPr marL="1200150" indent="-171450" algn="l" rtl="0" eaLnBrk="1" fontAlgn="base" hangingPunct="1">
              <a:spcBef>
                <a:spcPct val="20000"/>
              </a:spcBef>
              <a:spcAft>
                <a:spcPct val="0"/>
              </a:spcAft>
              <a:buChar char="–"/>
              <a:defRPr lang="zh-CN" altLang="en-US" sz="1500" b="1" kern="1200">
                <a:solidFill>
                  <a:schemeClr val="tx1"/>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cs typeface="+mn-cs"/>
              </a:defRPr>
            </a:lvl4pPr>
            <a:lvl5pPr marL="1543050" indent="-171450" algn="l" rtl="0" eaLnBrk="1" fontAlgn="base" hangingPunct="1">
              <a:spcBef>
                <a:spcPct val="20000"/>
              </a:spcBef>
              <a:spcAft>
                <a:spcPct val="0"/>
              </a:spcAft>
              <a:buChar char="»"/>
              <a:defRPr lang="zh-CN" altLang="en-US" sz="1500" b="1" kern="1200">
                <a:solidFill>
                  <a:schemeClr val="tx1"/>
                </a:solidFill>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457200" indent="-457200">
              <a:buFont typeface="+mj-lt"/>
              <a:buAutoNum type="arabicPeriod"/>
            </a:pPr>
            <a:r>
              <a:rPr lang="zh-CN" altLang="en-US" sz="2000" dirty="0">
                <a:latin typeface="华文新魏" panose="02010800040101010101" pitchFamily="2" charset="-122"/>
                <a:ea typeface="华文新魏" panose="02010800040101010101" pitchFamily="2" charset="-122"/>
              </a:rPr>
              <a:t>思考实例代码</a:t>
            </a:r>
            <a:r>
              <a:rPr lang="en-US" altLang="zh-CN" sz="2000" dirty="0">
                <a:latin typeface="华文新魏" panose="02010800040101010101" pitchFamily="2" charset="-122"/>
                <a:ea typeface="华文新魏" panose="02010800040101010101" pitchFamily="2" charset="-122"/>
              </a:rPr>
              <a:t>24.1 </a:t>
            </a:r>
            <a:r>
              <a:rPr lang="zh-CN" altLang="en-US" sz="2000" dirty="0">
                <a:latin typeface="华文新魏" panose="02010800040101010101" pitchFamily="2" charset="-122"/>
                <a:ea typeface="华文新魏" panose="02010800040101010101" pitchFamily="2" charset="-122"/>
              </a:rPr>
              <a:t>中还可能有哪些改进？</a:t>
            </a:r>
          </a:p>
          <a:p>
            <a:pPr marL="457200" indent="-457200">
              <a:buFont typeface="+mj-lt"/>
              <a:buAutoNum type="arabicPeriod"/>
            </a:pPr>
            <a:r>
              <a:rPr lang="zh-CN" altLang="en-US" sz="2000" dirty="0">
                <a:latin typeface="华文新魏" panose="02010800040101010101" pitchFamily="2" charset="-122"/>
                <a:ea typeface="华文新魏" panose="02010800040101010101" pitchFamily="2" charset="-122"/>
              </a:rPr>
              <a:t>修改代码输出排名后</a:t>
            </a:r>
            <a:r>
              <a:rPr lang="en-US" altLang="zh-CN" sz="2000" dirty="0">
                <a:latin typeface="华文新魏" panose="02010800040101010101" pitchFamily="2" charset="-122"/>
                <a:ea typeface="华文新魏" panose="02010800040101010101" pitchFamily="2" charset="-122"/>
              </a:rPr>
              <a:t>50 </a:t>
            </a:r>
            <a:r>
              <a:rPr lang="zh-CN" altLang="en-US" sz="2000" dirty="0">
                <a:latin typeface="华文新魏" panose="02010800040101010101" pitchFamily="2" charset="-122"/>
                <a:ea typeface="华文新魏" panose="02010800040101010101" pitchFamily="2" charset="-122"/>
              </a:rPr>
              <a:t>位的大学。</a:t>
            </a:r>
          </a:p>
          <a:p>
            <a:pPr marL="457200" indent="-457200">
              <a:buFont typeface="+mj-lt"/>
              <a:buAutoNum type="arabicPeriod"/>
            </a:pPr>
            <a:r>
              <a:rPr lang="zh-CN" altLang="en-US" sz="2000" dirty="0">
                <a:latin typeface="华文新魏" panose="02010800040101010101" pitchFamily="2" charset="-122"/>
                <a:ea typeface="华文新魏" panose="02010800040101010101" pitchFamily="2" charset="-122"/>
              </a:rPr>
              <a:t>修改代码输出你所在省份学校大学的排名。</a:t>
            </a:r>
          </a:p>
        </p:txBody>
      </p:sp>
    </p:spTree>
    <p:extLst>
      <p:ext uri="{BB962C8B-B14F-4D97-AF65-F5344CB8AC3E}">
        <p14:creationId xmlns:p14="http://schemas.microsoft.com/office/powerpoint/2010/main" val="1913236692"/>
      </p:ext>
    </p:extLst>
  </p:cSld>
  <p:clrMapOvr>
    <a:masterClrMapping/>
  </p:clrMapOvr>
  <p:transition spd="slow">
    <p:wipe dir="d"/>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标题 1"/>
          <p:cNvSpPr>
            <a:spLocks noGrp="1"/>
          </p:cNvSpPr>
          <p:nvPr>
            <p:ph type="title"/>
          </p:nvPr>
        </p:nvSpPr>
        <p:spPr/>
        <p:txBody>
          <a:bodyPr/>
          <a:lstStyle/>
          <a:p>
            <a:r>
              <a:rPr lang="zh-CN" altLang="en-US" dirty="0"/>
              <a:t>搜索关键词自动提交</a:t>
            </a:r>
            <a:r>
              <a:rPr lang="en-US" altLang="zh-CN" dirty="0"/>
              <a:t>-</a:t>
            </a:r>
            <a:r>
              <a:rPr lang="zh-CN" altLang="en-US" dirty="0"/>
              <a:t>实例</a:t>
            </a:r>
            <a:endParaRPr altLang="en-US" dirty="0"/>
          </a:p>
        </p:txBody>
      </p:sp>
      <p:sp>
        <p:nvSpPr>
          <p:cNvPr id="107523" name="内容占位符 2"/>
          <p:cNvSpPr>
            <a:spLocks noGrp="1"/>
          </p:cNvSpPr>
          <p:nvPr>
            <p:ph idx="1"/>
          </p:nvPr>
        </p:nvSpPr>
        <p:spPr>
          <a:xfrm>
            <a:off x="457200" y="807244"/>
            <a:ext cx="8229600" cy="400110"/>
          </a:xfrm>
        </p:spPr>
        <p:txBody>
          <a:bodyPr>
            <a:spAutoFit/>
          </a:bodyPr>
          <a:lstStyle/>
          <a:p>
            <a:pPr marL="0" indent="536575">
              <a:buNone/>
            </a:pPr>
            <a:r>
              <a:rPr lang="zh-CN" altLang="en-US" sz="2000" dirty="0">
                <a:solidFill>
                  <a:srgbClr val="003300"/>
                </a:solidFill>
              </a:rPr>
              <a:t>通过向</a:t>
            </a:r>
            <a:r>
              <a:rPr altLang="en-US" sz="2000" dirty="0">
                <a:solidFill>
                  <a:srgbClr val="003300"/>
                </a:solidFill>
              </a:rPr>
              <a:t>搜索引擎自动提交检索关键词</a:t>
            </a:r>
            <a:r>
              <a:rPr lang="zh-CN" altLang="en-US" sz="2000" dirty="0">
                <a:solidFill>
                  <a:srgbClr val="003300"/>
                </a:solidFill>
              </a:rPr>
              <a:t>以</a:t>
            </a:r>
            <a:r>
              <a:rPr altLang="en-US" sz="2000" dirty="0">
                <a:solidFill>
                  <a:srgbClr val="003300"/>
                </a:solidFill>
              </a:rPr>
              <a:t>获取返回结果。</a:t>
            </a:r>
          </a:p>
        </p:txBody>
      </p:sp>
      <p:sp>
        <p:nvSpPr>
          <p:cNvPr id="4" name="内容占位符 2">
            <a:extLst>
              <a:ext uri="{FF2B5EF4-FFF2-40B4-BE49-F238E27FC236}">
                <a16:creationId xmlns:a16="http://schemas.microsoft.com/office/drawing/2014/main" id="{54BE7315-C706-42D5-B4EE-50E7B821BE48}"/>
              </a:ext>
            </a:extLst>
          </p:cNvPr>
          <p:cNvSpPr txBox="1">
            <a:spLocks/>
          </p:cNvSpPr>
          <p:nvPr/>
        </p:nvSpPr>
        <p:spPr bwMode="auto">
          <a:xfrm>
            <a:off x="457200" y="1131590"/>
            <a:ext cx="8229600" cy="14845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lvl1pPr marL="257175" indent="-257175" algn="l" rtl="0" eaLnBrk="1" fontAlgn="base" hangingPunct="1">
              <a:spcBef>
                <a:spcPct val="20000"/>
              </a:spcBef>
              <a:spcAft>
                <a:spcPct val="0"/>
              </a:spcAft>
              <a:buClr>
                <a:schemeClr val="hlink"/>
              </a:buClr>
              <a:buFont typeface="Wingdings" panose="05000000000000000000" pitchFamily="2" charset="2"/>
              <a:buChar char="v"/>
              <a:defRPr lang="zh-CN" altLang="en-US" sz="2400" b="1" kern="1200">
                <a:solidFill>
                  <a:srgbClr val="6633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defRPr>
            </a:lvl1pPr>
            <a:lvl2pPr marL="557213" indent="-214313" algn="l" rtl="0" eaLnBrk="1" fontAlgn="base" hangingPunct="1">
              <a:spcBef>
                <a:spcPct val="20000"/>
              </a:spcBef>
              <a:spcAft>
                <a:spcPct val="0"/>
              </a:spcAft>
              <a:buClr>
                <a:schemeClr val="accent1"/>
              </a:buClr>
              <a:buFont typeface="Wingdings" panose="05000000000000000000" pitchFamily="2" charset="2"/>
              <a:buChar char="§"/>
              <a:defRPr lang="zh-CN" altLang="en-US" sz="2100" b="1" kern="1200">
                <a:solidFill>
                  <a:schemeClr val="tx1"/>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cs typeface="+mn-cs"/>
              </a:defRPr>
            </a:lvl2pPr>
            <a:lvl3pPr marL="857250" indent="-171450" algn="l" rtl="0" eaLnBrk="1" fontAlgn="base" hangingPunct="1">
              <a:spcBef>
                <a:spcPct val="20000"/>
              </a:spcBef>
              <a:spcAft>
                <a:spcPct val="0"/>
              </a:spcAft>
              <a:buClr>
                <a:schemeClr val="tx1"/>
              </a:buClr>
              <a:buChar char="•"/>
              <a:defRPr lang="zh-CN" altLang="en-US" sz="1800" b="1" kern="1200">
                <a:solidFill>
                  <a:schemeClr val="tx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mn-cs"/>
              </a:defRPr>
            </a:lvl3pPr>
            <a:lvl4pPr marL="1200150" indent="-171450" algn="l" rtl="0" eaLnBrk="1" fontAlgn="base" hangingPunct="1">
              <a:spcBef>
                <a:spcPct val="20000"/>
              </a:spcBef>
              <a:spcAft>
                <a:spcPct val="0"/>
              </a:spcAft>
              <a:buChar char="–"/>
              <a:defRPr lang="zh-CN" altLang="en-US" sz="1500" b="1" kern="1200">
                <a:solidFill>
                  <a:schemeClr val="tx1"/>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cs typeface="+mn-cs"/>
              </a:defRPr>
            </a:lvl4pPr>
            <a:lvl5pPr marL="1543050" indent="-171450" algn="l" rtl="0" eaLnBrk="1" fontAlgn="base" hangingPunct="1">
              <a:spcBef>
                <a:spcPct val="20000"/>
              </a:spcBef>
              <a:spcAft>
                <a:spcPct val="0"/>
              </a:spcAft>
              <a:buChar char="»"/>
              <a:defRPr lang="zh-CN" altLang="en-US" sz="1500" b="1" kern="1200">
                <a:solidFill>
                  <a:schemeClr val="tx1"/>
                </a:solidFill>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536575">
              <a:lnSpc>
                <a:spcPct val="150000"/>
              </a:lnSpc>
              <a:buNone/>
            </a:pPr>
            <a:r>
              <a:rPr lang="zh-CN" altLang="en-US" sz="2000" dirty="0">
                <a:solidFill>
                  <a:srgbClr val="003300"/>
                </a:solidFill>
              </a:rPr>
              <a:t>搜索引擎是日常工作常用的工具，也是访问互联网的门户。有时候需要自动向搜索引擎提交关键字并获得查询结果。</a:t>
            </a:r>
          </a:p>
          <a:p>
            <a:pPr marL="0" indent="0">
              <a:lnSpc>
                <a:spcPct val="150000"/>
              </a:lnSpc>
              <a:buNone/>
            </a:pPr>
            <a:r>
              <a:rPr lang="zh-CN" altLang="en-US" sz="2000" dirty="0">
                <a:solidFill>
                  <a:srgbClr val="003300"/>
                </a:solidFill>
              </a:rPr>
              <a:t>本节以百度为例介绍搜索关键字自动提交并获得返回结果的方法。</a:t>
            </a:r>
          </a:p>
        </p:txBody>
      </p:sp>
      <p:sp>
        <p:nvSpPr>
          <p:cNvPr id="5" name="内容占位符 2">
            <a:extLst>
              <a:ext uri="{FF2B5EF4-FFF2-40B4-BE49-F238E27FC236}">
                <a16:creationId xmlns:a16="http://schemas.microsoft.com/office/drawing/2014/main" id="{4000FE11-A321-4F6A-9FB1-6DBC60EB14E8}"/>
              </a:ext>
            </a:extLst>
          </p:cNvPr>
          <p:cNvSpPr txBox="1">
            <a:spLocks/>
          </p:cNvSpPr>
          <p:nvPr/>
        </p:nvSpPr>
        <p:spPr bwMode="auto">
          <a:xfrm>
            <a:off x="457200" y="2543174"/>
            <a:ext cx="8378676" cy="24693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lvl1pPr marL="257175" indent="-257175" algn="l" rtl="0" eaLnBrk="1" fontAlgn="base" hangingPunct="1">
              <a:spcBef>
                <a:spcPct val="20000"/>
              </a:spcBef>
              <a:spcAft>
                <a:spcPct val="0"/>
              </a:spcAft>
              <a:buClr>
                <a:schemeClr val="hlink"/>
              </a:buClr>
              <a:buFont typeface="Wingdings" panose="05000000000000000000" pitchFamily="2" charset="2"/>
              <a:buChar char="v"/>
              <a:defRPr lang="zh-CN" altLang="en-US" sz="2400" b="1" kern="1200">
                <a:solidFill>
                  <a:srgbClr val="6633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defRPr>
            </a:lvl1pPr>
            <a:lvl2pPr marL="557213" indent="-214313" algn="l" rtl="0" eaLnBrk="1" fontAlgn="base" hangingPunct="1">
              <a:spcBef>
                <a:spcPct val="20000"/>
              </a:spcBef>
              <a:spcAft>
                <a:spcPct val="0"/>
              </a:spcAft>
              <a:buClr>
                <a:schemeClr val="accent1"/>
              </a:buClr>
              <a:buFont typeface="Wingdings" panose="05000000000000000000" pitchFamily="2" charset="2"/>
              <a:buChar char="§"/>
              <a:defRPr lang="zh-CN" altLang="en-US" sz="2100" b="1" kern="1200">
                <a:solidFill>
                  <a:schemeClr val="tx1"/>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cs typeface="+mn-cs"/>
              </a:defRPr>
            </a:lvl2pPr>
            <a:lvl3pPr marL="857250" indent="-171450" algn="l" rtl="0" eaLnBrk="1" fontAlgn="base" hangingPunct="1">
              <a:spcBef>
                <a:spcPct val="20000"/>
              </a:spcBef>
              <a:spcAft>
                <a:spcPct val="0"/>
              </a:spcAft>
              <a:buClr>
                <a:schemeClr val="tx1"/>
              </a:buClr>
              <a:buChar char="•"/>
              <a:defRPr lang="zh-CN" altLang="en-US" sz="1800" b="1" kern="1200">
                <a:solidFill>
                  <a:schemeClr val="tx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mn-cs"/>
              </a:defRPr>
            </a:lvl3pPr>
            <a:lvl4pPr marL="1200150" indent="-171450" algn="l" rtl="0" eaLnBrk="1" fontAlgn="base" hangingPunct="1">
              <a:spcBef>
                <a:spcPct val="20000"/>
              </a:spcBef>
              <a:spcAft>
                <a:spcPct val="0"/>
              </a:spcAft>
              <a:buChar char="–"/>
              <a:defRPr lang="zh-CN" altLang="en-US" sz="1500" b="1" kern="1200">
                <a:solidFill>
                  <a:schemeClr val="tx1"/>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cs typeface="+mn-cs"/>
              </a:defRPr>
            </a:lvl4pPr>
            <a:lvl5pPr marL="1543050" indent="-171450" algn="l" rtl="0" eaLnBrk="1" fontAlgn="base" hangingPunct="1">
              <a:spcBef>
                <a:spcPct val="20000"/>
              </a:spcBef>
              <a:spcAft>
                <a:spcPct val="0"/>
              </a:spcAft>
              <a:buChar char="»"/>
              <a:defRPr lang="zh-CN" altLang="en-US" sz="1500" b="1" kern="1200">
                <a:solidFill>
                  <a:schemeClr val="tx1"/>
                </a:solidFill>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536575" algn="just">
              <a:lnSpc>
                <a:spcPct val="150000"/>
              </a:lnSpc>
              <a:buNone/>
            </a:pPr>
            <a:r>
              <a:rPr lang="zh-CN" altLang="en-US" sz="2000" dirty="0">
                <a:solidFill>
                  <a:srgbClr val="003300"/>
                </a:solidFill>
              </a:rPr>
              <a:t>百度搜索引擎首页为：</a:t>
            </a:r>
            <a:r>
              <a:rPr lang="en-US" altLang="zh-CN" sz="2000" dirty="0">
                <a:solidFill>
                  <a:srgbClr val="003300"/>
                </a:solidFill>
              </a:rPr>
              <a:t>http://www.baidu.com</a:t>
            </a:r>
            <a:r>
              <a:rPr lang="zh-CN" altLang="en-US" sz="2000" dirty="0">
                <a:solidFill>
                  <a:srgbClr val="003300"/>
                </a:solidFill>
              </a:rPr>
              <a:t>，当输入一个待查询关键词</a:t>
            </a:r>
            <a:r>
              <a:rPr lang="en-US" altLang="zh-CN" sz="2000" dirty="0">
                <a:solidFill>
                  <a:srgbClr val="003300"/>
                </a:solidFill>
              </a:rPr>
              <a:t>keyword</a:t>
            </a:r>
            <a:r>
              <a:rPr lang="zh-CN" altLang="en-US" sz="2000" dirty="0">
                <a:solidFill>
                  <a:srgbClr val="003300"/>
                </a:solidFill>
              </a:rPr>
              <a:t>时，百度程序将这个查询自动转换为链接：</a:t>
            </a:r>
            <a:endParaRPr lang="en-US" altLang="zh-CN" sz="2000" dirty="0">
              <a:solidFill>
                <a:srgbClr val="003300"/>
              </a:solidFill>
            </a:endParaRPr>
          </a:p>
          <a:p>
            <a:pPr marL="0" indent="271463" algn="ctr">
              <a:lnSpc>
                <a:spcPct val="150000"/>
              </a:lnSpc>
              <a:buNone/>
            </a:pPr>
            <a:r>
              <a:rPr lang="en-US" altLang="zh-CN" sz="2000" dirty="0"/>
              <a:t>http://www.baidu.com/s?wd=</a:t>
            </a:r>
            <a:r>
              <a:rPr lang="en-US" altLang="zh-CN" sz="2000" i="1" dirty="0"/>
              <a:t>keyword</a:t>
            </a:r>
            <a:r>
              <a:rPr lang="zh-CN" altLang="en-US" sz="2000" dirty="0"/>
              <a:t>。</a:t>
            </a:r>
            <a:endParaRPr lang="en-US" altLang="zh-CN" sz="2000" dirty="0"/>
          </a:p>
          <a:p>
            <a:pPr marL="0" indent="536575">
              <a:lnSpc>
                <a:spcPct val="150000"/>
              </a:lnSpc>
              <a:buNone/>
            </a:pPr>
            <a:r>
              <a:rPr lang="zh-CN" altLang="en-US" sz="2000" dirty="0">
                <a:solidFill>
                  <a:srgbClr val="003300"/>
                </a:solidFill>
              </a:rPr>
              <a:t>读者可以在浏览器上手工输入这个链接，将</a:t>
            </a:r>
            <a:r>
              <a:rPr lang="en-US" altLang="zh-CN" sz="2000" dirty="0">
                <a:solidFill>
                  <a:srgbClr val="003300"/>
                </a:solidFill>
              </a:rPr>
              <a:t>keyword </a:t>
            </a:r>
            <a:r>
              <a:rPr lang="zh-CN" altLang="en-US" sz="2000" dirty="0">
                <a:solidFill>
                  <a:srgbClr val="003300"/>
                </a:solidFill>
              </a:rPr>
              <a:t>换成任意想查询的关键字，都能获得查询结果。</a:t>
            </a:r>
          </a:p>
        </p:txBody>
      </p:sp>
    </p:spTree>
    <p:extLst>
      <p:ext uri="{BB962C8B-B14F-4D97-AF65-F5344CB8AC3E}">
        <p14:creationId xmlns:p14="http://schemas.microsoft.com/office/powerpoint/2010/main" val="160296819"/>
      </p:ext>
    </p:extLst>
  </p:cSld>
  <p:clrMapOvr>
    <a:masterClrMapping/>
  </p:clrMapOvr>
  <p:transition spd="slow">
    <p:wipe dir="d"/>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标题 1"/>
          <p:cNvSpPr>
            <a:spLocks noGrp="1"/>
          </p:cNvSpPr>
          <p:nvPr>
            <p:ph type="title"/>
          </p:nvPr>
        </p:nvSpPr>
        <p:spPr/>
        <p:txBody>
          <a:bodyPr/>
          <a:lstStyle/>
          <a:p>
            <a:r>
              <a:rPr altLang="en-US"/>
              <a:t>搜索关键词自动提交</a:t>
            </a:r>
          </a:p>
        </p:txBody>
      </p:sp>
      <p:sp>
        <p:nvSpPr>
          <p:cNvPr id="110595" name="内容占位符 2"/>
          <p:cNvSpPr>
            <a:spLocks noGrp="1"/>
          </p:cNvSpPr>
          <p:nvPr>
            <p:ph idx="1"/>
          </p:nvPr>
        </p:nvSpPr>
        <p:spPr>
          <a:xfrm>
            <a:off x="457200" y="807244"/>
            <a:ext cx="8229600" cy="2356671"/>
          </a:xfrm>
        </p:spPr>
        <p:txBody>
          <a:bodyPr>
            <a:spAutoFit/>
          </a:bodyPr>
          <a:lstStyle/>
          <a:p>
            <a:pPr marL="0" indent="450850">
              <a:lnSpc>
                <a:spcPct val="150000"/>
              </a:lnSpc>
              <a:spcBef>
                <a:spcPts val="0"/>
              </a:spcBef>
              <a:buNone/>
            </a:pPr>
            <a:r>
              <a:rPr altLang="en-US" sz="2000" dirty="0">
                <a:solidFill>
                  <a:srgbClr val="003300"/>
                </a:solidFill>
              </a:rPr>
              <a:t>利用百度搜索提供的这个链接接口，可以通过</a:t>
            </a:r>
            <a:r>
              <a:rPr lang="en-US" sz="2000" dirty="0">
                <a:solidFill>
                  <a:srgbClr val="003300"/>
                </a:solidFill>
              </a:rPr>
              <a:t>requests </a:t>
            </a:r>
            <a:r>
              <a:rPr altLang="en-US" sz="2000" dirty="0">
                <a:solidFill>
                  <a:srgbClr val="003300"/>
                </a:solidFill>
              </a:rPr>
              <a:t>的</a:t>
            </a:r>
            <a:r>
              <a:rPr lang="en-US" sz="2000" dirty="0">
                <a:solidFill>
                  <a:srgbClr val="003300"/>
                </a:solidFill>
              </a:rPr>
              <a:t>get()</a:t>
            </a:r>
            <a:r>
              <a:rPr altLang="en-US" sz="2000" dirty="0">
                <a:solidFill>
                  <a:srgbClr val="003300"/>
                </a:solidFill>
              </a:rPr>
              <a:t>函数提交查询，响应结果为百度搜索结果。这个问题的</a:t>
            </a:r>
            <a:r>
              <a:rPr lang="en-US" sz="2000" dirty="0">
                <a:solidFill>
                  <a:srgbClr val="003300"/>
                </a:solidFill>
              </a:rPr>
              <a:t>IPO </a:t>
            </a:r>
            <a:r>
              <a:rPr altLang="en-US" sz="2000" dirty="0">
                <a:solidFill>
                  <a:srgbClr val="003300"/>
                </a:solidFill>
              </a:rPr>
              <a:t>描述如下：</a:t>
            </a:r>
            <a:endParaRPr lang="en-US" sz="2000" dirty="0">
              <a:solidFill>
                <a:srgbClr val="003300"/>
              </a:solidFill>
            </a:endParaRPr>
          </a:p>
          <a:p>
            <a:pPr marL="300038" lvl="1" indent="0">
              <a:lnSpc>
                <a:spcPct val="150000"/>
              </a:lnSpc>
              <a:spcBef>
                <a:spcPts val="0"/>
              </a:spcBef>
              <a:buNone/>
            </a:pPr>
            <a:r>
              <a:rPr altLang="en-US" sz="2000" dirty="0">
                <a:solidFill>
                  <a:srgbClr val="663300"/>
                </a:solidFill>
              </a:rPr>
              <a:t>输入：待查询关键字</a:t>
            </a:r>
          </a:p>
          <a:p>
            <a:pPr marL="300038" lvl="1" indent="0">
              <a:lnSpc>
                <a:spcPct val="150000"/>
              </a:lnSpc>
              <a:spcBef>
                <a:spcPts val="0"/>
              </a:spcBef>
              <a:buNone/>
            </a:pPr>
            <a:r>
              <a:rPr altLang="en-US" sz="2000" dirty="0">
                <a:solidFill>
                  <a:srgbClr val="663300"/>
                </a:solidFill>
              </a:rPr>
              <a:t>处理：自动获得百度搜索结果页面，并对页面内容解析处理</a:t>
            </a:r>
          </a:p>
          <a:p>
            <a:pPr marL="300038" lvl="1" indent="0">
              <a:lnSpc>
                <a:spcPct val="150000"/>
              </a:lnSpc>
              <a:spcBef>
                <a:spcPts val="0"/>
              </a:spcBef>
              <a:buNone/>
            </a:pPr>
            <a:r>
              <a:rPr altLang="en-US" sz="2000" dirty="0">
                <a:solidFill>
                  <a:srgbClr val="663300"/>
                </a:solidFill>
              </a:rPr>
              <a:t>输出：返回链接的标题列表</a:t>
            </a:r>
          </a:p>
        </p:txBody>
      </p:sp>
      <p:sp>
        <p:nvSpPr>
          <p:cNvPr id="4" name="内容占位符 2">
            <a:extLst>
              <a:ext uri="{FF2B5EF4-FFF2-40B4-BE49-F238E27FC236}">
                <a16:creationId xmlns:a16="http://schemas.microsoft.com/office/drawing/2014/main" id="{CCE6EB7F-AD86-4469-ACAB-8142A8C85CD4}"/>
              </a:ext>
            </a:extLst>
          </p:cNvPr>
          <p:cNvSpPr txBox="1">
            <a:spLocks/>
          </p:cNvSpPr>
          <p:nvPr/>
        </p:nvSpPr>
        <p:spPr bwMode="auto">
          <a:xfrm>
            <a:off x="457200" y="3127507"/>
            <a:ext cx="8229600" cy="14229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lvl1pPr marL="257175" indent="-257175" algn="l" rtl="0" eaLnBrk="1" fontAlgn="base" hangingPunct="1">
              <a:spcBef>
                <a:spcPct val="20000"/>
              </a:spcBef>
              <a:spcAft>
                <a:spcPct val="0"/>
              </a:spcAft>
              <a:buClr>
                <a:schemeClr val="hlink"/>
              </a:buClr>
              <a:buFont typeface="Wingdings" panose="05000000000000000000" pitchFamily="2" charset="2"/>
              <a:buChar char="v"/>
              <a:defRPr lang="zh-CN" altLang="en-US" sz="2400" b="1" kern="1200">
                <a:solidFill>
                  <a:srgbClr val="6633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defRPr>
            </a:lvl1pPr>
            <a:lvl2pPr marL="557213" indent="-214313" algn="l" rtl="0" eaLnBrk="1" fontAlgn="base" hangingPunct="1">
              <a:spcBef>
                <a:spcPct val="20000"/>
              </a:spcBef>
              <a:spcAft>
                <a:spcPct val="0"/>
              </a:spcAft>
              <a:buClr>
                <a:schemeClr val="accent1"/>
              </a:buClr>
              <a:buFont typeface="Wingdings" panose="05000000000000000000" pitchFamily="2" charset="2"/>
              <a:buChar char="§"/>
              <a:defRPr lang="zh-CN" altLang="en-US" sz="2100" b="1" kern="1200">
                <a:solidFill>
                  <a:schemeClr val="tx1"/>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cs typeface="+mn-cs"/>
              </a:defRPr>
            </a:lvl2pPr>
            <a:lvl3pPr marL="857250" indent="-171450" algn="l" rtl="0" eaLnBrk="1" fontAlgn="base" hangingPunct="1">
              <a:spcBef>
                <a:spcPct val="20000"/>
              </a:spcBef>
              <a:spcAft>
                <a:spcPct val="0"/>
              </a:spcAft>
              <a:buClr>
                <a:schemeClr val="tx1"/>
              </a:buClr>
              <a:buChar char="•"/>
              <a:defRPr lang="zh-CN" altLang="en-US" sz="1800" b="1" kern="1200">
                <a:solidFill>
                  <a:schemeClr val="tx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mn-cs"/>
              </a:defRPr>
            </a:lvl3pPr>
            <a:lvl4pPr marL="1200150" indent="-171450" algn="l" rtl="0" eaLnBrk="1" fontAlgn="base" hangingPunct="1">
              <a:spcBef>
                <a:spcPct val="20000"/>
              </a:spcBef>
              <a:spcAft>
                <a:spcPct val="0"/>
              </a:spcAft>
              <a:buChar char="–"/>
              <a:defRPr lang="zh-CN" altLang="en-US" sz="1500" b="1" kern="1200">
                <a:solidFill>
                  <a:schemeClr val="tx1"/>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cs typeface="+mn-cs"/>
              </a:defRPr>
            </a:lvl4pPr>
            <a:lvl5pPr marL="1543050" indent="-171450" algn="l" rtl="0" eaLnBrk="1" fontAlgn="base" hangingPunct="1">
              <a:spcBef>
                <a:spcPct val="20000"/>
              </a:spcBef>
              <a:spcAft>
                <a:spcPct val="0"/>
              </a:spcAft>
              <a:buChar char="»"/>
              <a:defRPr lang="zh-CN" altLang="en-US" sz="1500" b="1" kern="1200">
                <a:solidFill>
                  <a:schemeClr val="tx1"/>
                </a:solidFill>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536575">
              <a:lnSpc>
                <a:spcPct val="150000"/>
              </a:lnSpc>
              <a:spcBef>
                <a:spcPts val="0"/>
              </a:spcBef>
              <a:buNone/>
            </a:pPr>
            <a:r>
              <a:rPr lang="zh-CN" altLang="en-US" sz="2000" dirty="0">
                <a:solidFill>
                  <a:srgbClr val="003300"/>
                </a:solidFill>
              </a:rPr>
              <a:t>首先人工分析百度查询结果页面</a:t>
            </a:r>
            <a:r>
              <a:rPr lang="en-US" altLang="zh-CN" sz="2000" dirty="0">
                <a:solidFill>
                  <a:srgbClr val="003300"/>
                </a:solidFill>
              </a:rPr>
              <a:t>HTML </a:t>
            </a:r>
            <a:r>
              <a:rPr lang="zh-CN" altLang="en-US" sz="2000" dirty="0">
                <a:solidFill>
                  <a:srgbClr val="003300"/>
                </a:solidFill>
              </a:rPr>
              <a:t>代码，部分片段参考下图。</a:t>
            </a:r>
          </a:p>
          <a:p>
            <a:pPr marL="0" indent="0">
              <a:lnSpc>
                <a:spcPct val="150000"/>
              </a:lnSpc>
              <a:spcBef>
                <a:spcPts val="0"/>
              </a:spcBef>
              <a:buNone/>
            </a:pPr>
            <a:r>
              <a:rPr lang="zh-CN" altLang="en-US" sz="2000" dirty="0">
                <a:solidFill>
                  <a:srgbClr val="003300"/>
                </a:solidFill>
              </a:rPr>
              <a:t>由于这些</a:t>
            </a:r>
            <a:r>
              <a:rPr lang="en-US" altLang="zh-CN" sz="2000" dirty="0">
                <a:solidFill>
                  <a:srgbClr val="003300"/>
                </a:solidFill>
              </a:rPr>
              <a:t>HTML </a:t>
            </a:r>
            <a:r>
              <a:rPr lang="zh-CN" altLang="en-US" sz="2000" dirty="0">
                <a:solidFill>
                  <a:srgbClr val="003300"/>
                </a:solidFill>
              </a:rPr>
              <a:t>代码由机器自动生成，可读性较差，需要对比网页上的搜索结果和代码仔细寻找。</a:t>
            </a:r>
          </a:p>
        </p:txBody>
      </p:sp>
    </p:spTree>
    <p:extLst>
      <p:ext uri="{BB962C8B-B14F-4D97-AF65-F5344CB8AC3E}">
        <p14:creationId xmlns:p14="http://schemas.microsoft.com/office/powerpoint/2010/main" val="4164722583"/>
      </p:ext>
    </p:extLst>
  </p:cSld>
  <p:clrMapOvr>
    <a:masterClrMapping/>
  </p:clrMapOvr>
  <p:transition spd="slow">
    <p:wipe dir="d"/>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标题 1"/>
          <p:cNvSpPr>
            <a:spLocks noGrp="1"/>
          </p:cNvSpPr>
          <p:nvPr>
            <p:ph type="title"/>
          </p:nvPr>
        </p:nvSpPr>
        <p:spPr/>
        <p:txBody>
          <a:bodyPr/>
          <a:lstStyle/>
          <a:p>
            <a:r>
              <a:rPr altLang="en-US"/>
              <a:t>百度查询结果页面 </a:t>
            </a:r>
            <a:r>
              <a:rPr lang="en-US" b="1"/>
              <a:t>HTML</a:t>
            </a:r>
            <a:r>
              <a:rPr altLang="en-US"/>
              <a:t>片段</a:t>
            </a:r>
          </a:p>
        </p:txBody>
      </p:sp>
      <p:pic>
        <p:nvPicPr>
          <p:cNvPr id="112643" name="内容占位符 3"/>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a:xfrm>
            <a:off x="683568" y="1059582"/>
            <a:ext cx="8136904" cy="3528391"/>
          </a:xfrm>
          <a:noFill/>
        </p:spPr>
      </p:pic>
    </p:spTree>
    <p:extLst>
      <p:ext uri="{BB962C8B-B14F-4D97-AF65-F5344CB8AC3E}">
        <p14:creationId xmlns:p14="http://schemas.microsoft.com/office/powerpoint/2010/main" val="3392750494"/>
      </p:ext>
    </p:extLst>
  </p:cSld>
  <p:clrMapOvr>
    <a:masterClrMapping/>
  </p:clrMapOvr>
  <p:transition spd="slow">
    <p:wipe dir="d"/>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标题 1"/>
          <p:cNvSpPr>
            <a:spLocks noGrp="1"/>
          </p:cNvSpPr>
          <p:nvPr>
            <p:ph type="title"/>
          </p:nvPr>
        </p:nvSpPr>
        <p:spPr/>
        <p:txBody>
          <a:bodyPr/>
          <a:lstStyle/>
          <a:p>
            <a:r>
              <a:rPr altLang="en-US"/>
              <a:t>搜索关键词自动提交</a:t>
            </a:r>
          </a:p>
        </p:txBody>
      </p:sp>
      <p:sp>
        <p:nvSpPr>
          <p:cNvPr id="113667" name="内容占位符 2"/>
          <p:cNvSpPr>
            <a:spLocks noGrp="1"/>
          </p:cNvSpPr>
          <p:nvPr>
            <p:ph idx="1"/>
          </p:nvPr>
        </p:nvSpPr>
        <p:spPr>
          <a:xfrm>
            <a:off x="457200" y="807244"/>
            <a:ext cx="8435280" cy="769441"/>
          </a:xfrm>
        </p:spPr>
        <p:txBody>
          <a:bodyPr wrap="square">
            <a:spAutoFit/>
          </a:bodyPr>
          <a:lstStyle/>
          <a:p>
            <a:pPr marL="0" indent="628650">
              <a:buNone/>
            </a:pPr>
            <a:r>
              <a:rPr altLang="en-US" sz="2000" dirty="0">
                <a:solidFill>
                  <a:srgbClr val="003300"/>
                </a:solidFill>
              </a:rPr>
              <a:t>经过分析发现，页面上返回结果标题被封装在如下结构中：</a:t>
            </a:r>
            <a:endParaRPr lang="en-US" sz="2000" dirty="0">
              <a:solidFill>
                <a:srgbClr val="003300"/>
              </a:solidFill>
            </a:endParaRPr>
          </a:p>
          <a:p>
            <a:pPr marL="0" indent="0" algn="ctr">
              <a:buNone/>
            </a:pPr>
            <a:r>
              <a:rPr lang="en-US" sz="2000" dirty="0"/>
              <a:t>&lt;div…data-tools= '{</a:t>
            </a:r>
            <a:r>
              <a:rPr lang="en-US" sz="2000" b="1" dirty="0"/>
              <a:t>"title"</a:t>
            </a:r>
            <a:r>
              <a:rPr lang="en-US" sz="2000" dirty="0"/>
              <a:t>:"…","</a:t>
            </a:r>
            <a:r>
              <a:rPr lang="en-US" sz="2000" dirty="0" err="1"/>
              <a:t>url</a:t>
            </a:r>
            <a:r>
              <a:rPr lang="en-US" sz="2000" dirty="0"/>
              <a:t>":"…"}'&gt;…&lt;/div&gt;</a:t>
            </a:r>
          </a:p>
        </p:txBody>
      </p:sp>
      <p:sp>
        <p:nvSpPr>
          <p:cNvPr id="4" name="内容占位符 2">
            <a:extLst>
              <a:ext uri="{FF2B5EF4-FFF2-40B4-BE49-F238E27FC236}">
                <a16:creationId xmlns:a16="http://schemas.microsoft.com/office/drawing/2014/main" id="{DEC7EB49-6510-4BA2-A18E-9CECCA9ECB8E}"/>
              </a:ext>
            </a:extLst>
          </p:cNvPr>
          <p:cNvSpPr txBox="1">
            <a:spLocks/>
          </p:cNvSpPr>
          <p:nvPr/>
        </p:nvSpPr>
        <p:spPr bwMode="auto">
          <a:xfrm>
            <a:off x="457200" y="2427734"/>
            <a:ext cx="8363272" cy="14229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lvl1pPr marL="257175" indent="-257175" algn="l" rtl="0" eaLnBrk="1" fontAlgn="base" hangingPunct="1">
              <a:spcBef>
                <a:spcPct val="20000"/>
              </a:spcBef>
              <a:spcAft>
                <a:spcPct val="0"/>
              </a:spcAft>
              <a:buClr>
                <a:schemeClr val="hlink"/>
              </a:buClr>
              <a:buFont typeface="Wingdings" panose="05000000000000000000" pitchFamily="2" charset="2"/>
              <a:buChar char="v"/>
              <a:defRPr lang="zh-CN" altLang="en-US" sz="2400" b="1" kern="1200">
                <a:solidFill>
                  <a:srgbClr val="6633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defRPr>
            </a:lvl1pPr>
            <a:lvl2pPr marL="557213" indent="-214313" algn="l" rtl="0" eaLnBrk="1" fontAlgn="base" hangingPunct="1">
              <a:spcBef>
                <a:spcPct val="20000"/>
              </a:spcBef>
              <a:spcAft>
                <a:spcPct val="0"/>
              </a:spcAft>
              <a:buClr>
                <a:schemeClr val="accent1"/>
              </a:buClr>
              <a:buFont typeface="Wingdings" panose="05000000000000000000" pitchFamily="2" charset="2"/>
              <a:buChar char="§"/>
              <a:defRPr lang="zh-CN" altLang="en-US" sz="2100" b="1" kern="1200">
                <a:solidFill>
                  <a:schemeClr val="tx1"/>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cs typeface="+mn-cs"/>
              </a:defRPr>
            </a:lvl2pPr>
            <a:lvl3pPr marL="857250" indent="-171450" algn="l" rtl="0" eaLnBrk="1" fontAlgn="base" hangingPunct="1">
              <a:spcBef>
                <a:spcPct val="20000"/>
              </a:spcBef>
              <a:spcAft>
                <a:spcPct val="0"/>
              </a:spcAft>
              <a:buClr>
                <a:schemeClr val="tx1"/>
              </a:buClr>
              <a:buChar char="•"/>
              <a:defRPr lang="zh-CN" altLang="en-US" sz="1800" b="1" kern="1200">
                <a:solidFill>
                  <a:schemeClr val="tx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mn-cs"/>
              </a:defRPr>
            </a:lvl3pPr>
            <a:lvl4pPr marL="1200150" indent="-171450" algn="l" rtl="0" eaLnBrk="1" fontAlgn="base" hangingPunct="1">
              <a:spcBef>
                <a:spcPct val="20000"/>
              </a:spcBef>
              <a:spcAft>
                <a:spcPct val="0"/>
              </a:spcAft>
              <a:buChar char="–"/>
              <a:defRPr lang="zh-CN" altLang="en-US" sz="1500" b="1" kern="1200">
                <a:solidFill>
                  <a:schemeClr val="tx1"/>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cs typeface="+mn-cs"/>
              </a:defRPr>
            </a:lvl4pPr>
            <a:lvl5pPr marL="1543050" indent="-171450" algn="l" rtl="0" eaLnBrk="1" fontAlgn="base" hangingPunct="1">
              <a:spcBef>
                <a:spcPct val="20000"/>
              </a:spcBef>
              <a:spcAft>
                <a:spcPct val="0"/>
              </a:spcAft>
              <a:buChar char="»"/>
              <a:defRPr lang="zh-CN" altLang="en-US" sz="1500" b="1" kern="1200">
                <a:solidFill>
                  <a:schemeClr val="tx1"/>
                </a:solidFill>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628650">
              <a:lnSpc>
                <a:spcPct val="150000"/>
              </a:lnSpc>
              <a:buNone/>
            </a:pPr>
            <a:r>
              <a:rPr lang="zh-CN" altLang="en-US" sz="2000" dirty="0">
                <a:solidFill>
                  <a:srgbClr val="003300"/>
                </a:solidFill>
              </a:rPr>
              <a:t>利用</a:t>
            </a:r>
            <a:r>
              <a:rPr lang="en-US" sz="2000" dirty="0">
                <a:solidFill>
                  <a:srgbClr val="003300"/>
                </a:solidFill>
              </a:rPr>
              <a:t>beautifulsoup4 </a:t>
            </a:r>
            <a:r>
              <a:rPr lang="zh-CN" altLang="en-US" sz="2000" dirty="0">
                <a:solidFill>
                  <a:srgbClr val="003300"/>
                </a:solidFill>
              </a:rPr>
              <a:t>库找到</a:t>
            </a:r>
            <a:r>
              <a:rPr lang="en-US" sz="2000" dirty="0">
                <a:solidFill>
                  <a:srgbClr val="003300"/>
                </a:solidFill>
              </a:rPr>
              <a:t>data‐tools </a:t>
            </a:r>
            <a:r>
              <a:rPr lang="zh-CN" altLang="en-US" sz="2000" dirty="0">
                <a:solidFill>
                  <a:srgbClr val="003300"/>
                </a:solidFill>
              </a:rPr>
              <a:t>属性值，提取带有</a:t>
            </a:r>
            <a:r>
              <a:rPr lang="en-US" sz="2000" dirty="0">
                <a:solidFill>
                  <a:srgbClr val="003300"/>
                </a:solidFill>
              </a:rPr>
              <a:t>title </a:t>
            </a:r>
            <a:r>
              <a:rPr lang="zh-CN" altLang="en-US" sz="2000" dirty="0">
                <a:solidFill>
                  <a:srgbClr val="003300"/>
                </a:solidFill>
              </a:rPr>
              <a:t>的字符串，可以看到，</a:t>
            </a:r>
            <a:r>
              <a:rPr lang="en-US" sz="2000" dirty="0">
                <a:solidFill>
                  <a:srgbClr val="003300"/>
                </a:solidFill>
              </a:rPr>
              <a:t>data‐tools </a:t>
            </a:r>
            <a:r>
              <a:rPr lang="zh-CN" altLang="en-US" sz="2000" dirty="0">
                <a:solidFill>
                  <a:srgbClr val="003300"/>
                </a:solidFill>
              </a:rPr>
              <a:t>内部由</a:t>
            </a:r>
            <a:r>
              <a:rPr lang="en-US" altLang="zh-CN" sz="2000" dirty="0">
                <a:solidFill>
                  <a:srgbClr val="003300"/>
                </a:solidFill>
              </a:rPr>
              <a:t>{}</a:t>
            </a:r>
            <a:r>
              <a:rPr lang="zh-CN" altLang="en-US" sz="2000" dirty="0">
                <a:solidFill>
                  <a:srgbClr val="003300"/>
                </a:solidFill>
              </a:rPr>
              <a:t>形成的数据是典型的</a:t>
            </a:r>
            <a:r>
              <a:rPr lang="en-US" sz="2000" dirty="0">
                <a:solidFill>
                  <a:srgbClr val="003300"/>
                </a:solidFill>
              </a:rPr>
              <a:t>JSON </a:t>
            </a:r>
            <a:r>
              <a:rPr lang="zh-CN" altLang="en-US" sz="2000" dirty="0">
                <a:solidFill>
                  <a:srgbClr val="003300"/>
                </a:solidFill>
              </a:rPr>
              <a:t>格式，可以用</a:t>
            </a:r>
            <a:r>
              <a:rPr lang="en-US" sz="2000" dirty="0">
                <a:solidFill>
                  <a:srgbClr val="003300"/>
                </a:solidFill>
              </a:rPr>
              <a:t>JSON </a:t>
            </a:r>
            <a:r>
              <a:rPr lang="zh-CN" altLang="en-US" sz="2000" dirty="0">
                <a:solidFill>
                  <a:srgbClr val="003300"/>
                </a:solidFill>
              </a:rPr>
              <a:t>库将其转换成字典，便于操作。</a:t>
            </a:r>
          </a:p>
        </p:txBody>
      </p:sp>
    </p:spTree>
    <p:extLst>
      <p:ext uri="{BB962C8B-B14F-4D97-AF65-F5344CB8AC3E}">
        <p14:creationId xmlns:p14="http://schemas.microsoft.com/office/powerpoint/2010/main" val="4102438208"/>
      </p:ext>
    </p:extLst>
  </p:cSld>
  <p:clrMapOvr>
    <a:masterClrMapping/>
  </p:clrMapOvr>
  <p:transition spd="slow">
    <p:wipe dir="d"/>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标题 1"/>
          <p:cNvSpPr>
            <a:spLocks noGrp="1"/>
          </p:cNvSpPr>
          <p:nvPr>
            <p:ph type="title"/>
          </p:nvPr>
        </p:nvSpPr>
        <p:spPr/>
        <p:txBody>
          <a:bodyPr/>
          <a:lstStyle/>
          <a:p>
            <a:r>
              <a:rPr altLang="en-US"/>
              <a:t>搜索关键词自动提交</a:t>
            </a:r>
          </a:p>
        </p:txBody>
      </p:sp>
      <p:pic>
        <p:nvPicPr>
          <p:cNvPr id="115715" name="内容占位符 5"/>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611560" y="842962"/>
            <a:ext cx="3456384" cy="3767474"/>
          </a:xfrm>
        </p:spPr>
      </p:pic>
      <p:pic>
        <p:nvPicPr>
          <p:cNvPr id="4" name="内容占位符 3">
            <a:extLst>
              <a:ext uri="{FF2B5EF4-FFF2-40B4-BE49-F238E27FC236}">
                <a16:creationId xmlns:a16="http://schemas.microsoft.com/office/drawing/2014/main" id="{8ADD413C-D025-472F-AC98-6A28F67EAE01}"/>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371403" y="873844"/>
            <a:ext cx="4240087" cy="3737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42198025"/>
      </p:ext>
    </p:extLst>
  </p:cSld>
  <p:clrMapOvr>
    <a:masterClrMapping/>
  </p:clrMapOvr>
  <p:transition spd="slow">
    <p:wipe dir="d"/>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a:effectLst>
            <a:outerShdw blurRad="50800" dist="38100" dir="2700000" algn="tl" rotWithShape="0">
              <a:prstClr val="black">
                <a:alpha val="40000"/>
              </a:prstClr>
            </a:outerShdw>
          </a:effectLst>
        </p:spPr>
        <p:txBody>
          <a:bodyPr/>
          <a:lstStyle/>
          <a:p>
            <a:r>
              <a:rPr lang="zh-CN" altLang="en-US" sz="3000" dirty="0"/>
              <a:t>问题概述</a:t>
            </a:r>
            <a:endParaRPr lang="en-US" altLang="zh-CN" sz="1800" dirty="0">
              <a:solidFill>
                <a:schemeClr val="accent1"/>
              </a:solidFill>
            </a:endParaRPr>
          </a:p>
        </p:txBody>
      </p:sp>
      <p:sp>
        <p:nvSpPr>
          <p:cNvPr id="27" name="标题 2"/>
          <p:cNvSpPr txBox="1">
            <a:spLocks/>
          </p:cNvSpPr>
          <p:nvPr/>
        </p:nvSpPr>
        <p:spPr bwMode="white">
          <a:xfrm>
            <a:off x="611560" y="699542"/>
            <a:ext cx="417646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algn="ctr" rtl="0" eaLnBrk="1" fontAlgn="base" hangingPunct="1">
              <a:spcBef>
                <a:spcPct val="0"/>
              </a:spcBef>
              <a:spcAft>
                <a:spcPct val="0"/>
              </a:spcAft>
              <a:defRPr lang="en-US" altLang="zh-CN" sz="2700" b="1" kern="1200">
                <a:solidFill>
                  <a:srgbClr val="FFFF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defRPr>
            </a:lvl1pPr>
            <a:lvl2pPr algn="ctr" rtl="0" eaLnBrk="1" fontAlgn="base" hangingPunct="1">
              <a:spcBef>
                <a:spcPct val="0"/>
              </a:spcBef>
              <a:spcAft>
                <a:spcPct val="0"/>
              </a:spcAft>
              <a:defRPr sz="2700">
                <a:solidFill>
                  <a:schemeClr val="bg1"/>
                </a:solidFill>
                <a:latin typeface="Arial" panose="020B0604020202020204" pitchFamily="34" charset="0"/>
              </a:defRPr>
            </a:lvl2pPr>
            <a:lvl3pPr algn="ctr" rtl="0" eaLnBrk="1" fontAlgn="base" hangingPunct="1">
              <a:spcBef>
                <a:spcPct val="0"/>
              </a:spcBef>
              <a:spcAft>
                <a:spcPct val="0"/>
              </a:spcAft>
              <a:defRPr sz="2700">
                <a:solidFill>
                  <a:schemeClr val="bg1"/>
                </a:solidFill>
                <a:latin typeface="Arial" panose="020B0604020202020204" pitchFamily="34" charset="0"/>
              </a:defRPr>
            </a:lvl3pPr>
            <a:lvl4pPr algn="ctr" rtl="0" eaLnBrk="1" fontAlgn="base" hangingPunct="1">
              <a:spcBef>
                <a:spcPct val="0"/>
              </a:spcBef>
              <a:spcAft>
                <a:spcPct val="0"/>
              </a:spcAft>
              <a:defRPr sz="2700">
                <a:solidFill>
                  <a:schemeClr val="bg1"/>
                </a:solidFill>
                <a:latin typeface="Arial" panose="020B0604020202020204" pitchFamily="34" charset="0"/>
              </a:defRPr>
            </a:lvl4pPr>
            <a:lvl5pPr algn="ctr" rtl="0" eaLnBrk="1" fontAlgn="base" hangingPunct="1">
              <a:spcBef>
                <a:spcPct val="0"/>
              </a:spcBef>
              <a:spcAft>
                <a:spcPct val="0"/>
              </a:spcAft>
              <a:defRPr sz="2700">
                <a:solidFill>
                  <a:schemeClr val="bg1"/>
                </a:solidFill>
                <a:latin typeface="Arial" panose="020B0604020202020204" pitchFamily="34" charset="0"/>
              </a:defRPr>
            </a:lvl5pPr>
            <a:lvl6pPr marL="342900" algn="ctr" rtl="0" eaLnBrk="1" fontAlgn="base" hangingPunct="1">
              <a:spcBef>
                <a:spcPct val="0"/>
              </a:spcBef>
              <a:spcAft>
                <a:spcPct val="0"/>
              </a:spcAft>
              <a:defRPr sz="2700">
                <a:solidFill>
                  <a:schemeClr val="bg1"/>
                </a:solidFill>
                <a:latin typeface="Arial" panose="020B0604020202020204" pitchFamily="34" charset="0"/>
              </a:defRPr>
            </a:lvl6pPr>
            <a:lvl7pPr marL="685800" algn="ctr" rtl="0" eaLnBrk="1" fontAlgn="base" hangingPunct="1">
              <a:spcBef>
                <a:spcPct val="0"/>
              </a:spcBef>
              <a:spcAft>
                <a:spcPct val="0"/>
              </a:spcAft>
              <a:defRPr sz="2700">
                <a:solidFill>
                  <a:schemeClr val="bg1"/>
                </a:solidFill>
                <a:latin typeface="Arial" panose="020B0604020202020204" pitchFamily="34" charset="0"/>
              </a:defRPr>
            </a:lvl7pPr>
            <a:lvl8pPr marL="1028700" algn="ctr" rtl="0" eaLnBrk="1" fontAlgn="base" hangingPunct="1">
              <a:spcBef>
                <a:spcPct val="0"/>
              </a:spcBef>
              <a:spcAft>
                <a:spcPct val="0"/>
              </a:spcAft>
              <a:defRPr sz="2700">
                <a:solidFill>
                  <a:schemeClr val="bg1"/>
                </a:solidFill>
                <a:latin typeface="Arial" panose="020B0604020202020204" pitchFamily="34" charset="0"/>
              </a:defRPr>
            </a:lvl8pPr>
            <a:lvl9pPr marL="1371600" algn="ctr" rtl="0" eaLnBrk="1" fontAlgn="base" hangingPunct="1">
              <a:spcBef>
                <a:spcPct val="0"/>
              </a:spcBef>
              <a:spcAft>
                <a:spcPct val="0"/>
              </a:spcAft>
              <a:defRPr sz="2700">
                <a:solidFill>
                  <a:schemeClr val="bg1"/>
                </a:solidFill>
                <a:latin typeface="Arial" panose="020B0604020202020204" pitchFamily="34" charset="0"/>
              </a:defRPr>
            </a:lvl9pPr>
          </a:lstStyle>
          <a:p>
            <a:r>
              <a:rPr lang="zh-CN" altLang="en-US" sz="2800" dirty="0">
                <a:solidFill>
                  <a:srgbClr val="663300"/>
                </a:solidFill>
              </a:rPr>
              <a:t>主题爬虫爬取的关键过程</a:t>
            </a:r>
          </a:p>
        </p:txBody>
      </p:sp>
      <p:sp>
        <p:nvSpPr>
          <p:cNvPr id="2" name="AutoShape 4" descr="data:image/jpeg;base64,/9j/4AAQSkZJRgABAQAAAQABAAD/2wBDAAgGBgcGBQgHBwcJCQgKDBQNDAsLDBkSEw8UHRofHh0aHBwgJC4nICIsIxwcKDcpLDAxNDQ0Hyc5PTgyPC4zNDL/2wBDAQkJCQwLDBgNDRgyIRwhMjIyMjIyMjIyMjIyMjIyMjIyMjIyMjIyMjIyMjIyMjIyMjIyMjIyMjIyMjIyMjIyMjL/wAARCAEsAY4DASIAAhEBAxEB/8QAHwAAAQUBAQEBAQEAAAAAAAAAAAECAwQFBgcICQoL/8QAtRAAAgEDAwIEAwUFBAQAAAF9AQIDAAQRBRIhMUEGE1FhByJxFDKBkaEII0KxwRVS0fAkM2JyggkKFhcYGRolJicoKSo0NTY3ODk6Q0RFRkdISUpTVFVWV1hZWmNkZWZnaGlqc3R1dnd4eXqDhIWGh4iJipKTlJWWl5iZmqKjpKWmp6ipqrKztLW2t7i5usLDxMXGx8jJytLT1NXW19jZ2uHi4+Tl5ufo6erx8vP09fb3+Pn6/8QAHwEAAwEBAQEBAQEBAQAAAAAAAAECAwQFBgcICQoL/8QAtREAAgECBAQDBAcFBAQAAQJ3AAECAxEEBSExBhJBUQdhcRMiMoEIFEKRobHBCSMzUvAVYnLRChYkNOEl8RcYGRomJygpKjU2Nzg5OkNERUZHSElKU1RVVldYWVpjZGVmZ2hpanN0dXZ3eHl6goOEhYaHiImKkpOUlZaXmJmaoqOkpaanqKmqsrO0tba3uLm6wsPExcbHyMnK0tPU1dbX2Nna4uPk5ebn6Onq8vP09fb3+Pn6/9oADAMBAAIRAxEAPwDW8r2o8oelXfKo8qgCn5I9KPJHpVzy/al8v2oApeUPSjyvarvl+1J5VAFPyvagxD0q35VHlUAU/K9qPK9queXR5ftQBT8r2o8r2q55ftR5Y9KAKXlUeVVzyxR5ftQBT8uk8r2q55dJ5dAFQxUnlVb8v2o8ugCn5dBjxVvy/ak2e1AFTYKTyqt+X7UmzFAFXy6Ty/arflik8ugCn5ftQYzVsp7Unl0AVPLpPLq35ftTfLoAreXTdgq2Y6QpQBU8vik8ureykKUAVdlJ5dWdntSFPagCrsoMftVnZSbKAKvl0bKs7KTZ7UAVTHSGOrRT2pNmaAKpj4pNlWtlIUoAq7KQpVrZTSntQBW2UhSrOz2pClAFXZRsqzspDH70AVilJsqyUpNntQB2flj0o8selW/LpNntQBV8selJ5Y9KueXSeXQBU2Ck2CrhjpPLoAq+XSeXVvy6bsNAFYxmk8urWz2o8ugCr5dJ5ftVrZSbKAKvl0myrWykKUAVtntSbKs7KNlAFXZSbc1a2UmygCts9Kbsq0UxTSntQBX2e1Js9qs7KQpQBV2UbKsbKNlAFYpSbKsFfUUhSgCuUpuyrOyk247UAVylNKVZK0mygCttzSFKslKaUoAr7KQpVjZSbaAKxWk2VYKUm2gCvspNlWNlIVoAr7KTZ7VY20m2gCttpNlWdlN2UAQbabszVjZSFaAK5X2pCgqxsxTdtAEBSk2VOUzSFaAK5TFIVqxt9qTb60Adzs9qClWSmKTZQBW8uk2YqyUo2cZxQBW2CjZVnZ7U3Zz0oArmP2pNntVnZSGOgCvspNlWNgpNnrQBWKD0o2D0qyUNJtoAr7PakKVOU9qNtAFfy+9JsqfYaTZQBAUpNlTlaTbQBXKYpNlWNtJtoAr7Pak2e1TlBSbaAIClN2+tWNtMdkjGXZVHqSBQBDt9qTZThcWzHi4hP/AxUm3cMrgj1HNAEG2kKVPtpu2gCHbTStT7eaQrQBAUpCuam20baAINlNK1PspCtAEBUUhT0qYoKQqaAINlIUqfbSFaAINtNK1OV9aQrQBAV9qTbU5Sm7aAIdtIV9qm2mk20AQbaNtTbaaVoAhK03ZU+2kxQBAVo21NtpNtAHfbaQpU+2jb7UAQFKTbU22jaKAINvtSban20hWgCDaKNuam2+1JtoAh2UhU1MVpNpoAg20hUVNigjNAEJWm7an2/hTdtAEJWkK1NikxmgCHb7U0r71ORTdtAEO0UhSpttN20ARbcUhWpSKTGaAIdoprhFGXKgep7U2ZLuV2SJ44I+MSY3MfXA6D9aibSreVke5DXLr0MvIH4dKAKs97pC7lmntWOOQAGz+QNZLr4cJ3QyXNqf8AnpbLLGAfyx+ldQkEcQwkaKPQKKcVz2pgcqmqTW7BYNVstRjz9y4YQTfgxwrfkK2re7iuWKDKSjrG3B+o9R7ip7pIzGI2ijkLnaquoI/yKyxoWn2tzF9nik3jJKJIVAyD83oKFZibsamPakK1DZm6GYLtVMiDPmp91h/j/OrRWkMiK4puKmxTStAEW2k21KVpMY7UARFfam7alx7Um2gCEr7UmPWpttNxQBEVFJtqUrzxSEUAQkUm2psU3FAEWBSbal203BoAiK0hWpcUmKAIivtTcVNikK0AQ4FIVqUrSEYoA9C2mm4qUrRigCHAo2+1S7aaRQBHtpu01LtpCuKAIHZI0LOQqjqTVS51BLaLzTFKU/vFDz+HWtLFRmFTnGVJ67TigDEsNct9Tjjktbi2zIWCwyEo7YODj1/KtA3Pl8TwyQ/7WNy/mP61UvfDWmX+z7RYwyFPulCYmA9Mriqlxp+r27qum6ktvAJc+U8f3Y8fdBOQee5oA2kZJV3Rsrj1U5pdtcvHqmpQPEmr+H5d7E/v7N9xxnCnjv0zz74rXTUIMxomoxeY52iG5ZdwbuuV/iHpzQBfK0hFM894xma3dV/vx/Ov6c/pUkc0U/8Aq5Ff2B5H4UANxSbRUpWmkUARbTSEVJikxQBGRmmlalK+1NIxQAwrTSv4VLikoAh20hFSlcUxlbtQAwgYppHSkaORujVDLbziN5DJhVUsT7ClKSirsCle3PlXgVCPPKiOIHoGbJJ/ADP4VBHf2tsuxby3BzlnkkBZz3PWsjU7OSe4W7ncKixncD1GOhP4ZrmTBqd/Ju0uwLQH7ssi4DfQHtXmRzL2r5cPHm8yvZ66nosN5E+XSdJSe6sD/Kni6UnGRXM6Rouo7QupaRG6H/lrbtskT3HY1BOJLO8aP7U7Qq2NzdQPU/1q45haoqdePK316D5NNDsFlVqkyDWXa2VwoBZ85960o4iAMmvRIFxRin7cUFc0AREU0rUuKbigCPFJipSKaVzQBHikxUhGKbigCPbTStS4pCKAIiKTFSkUm3NAEWKbtqUjFNxQBHg+lJipSKQrQBFikxUhXFJigD0LFJjFSYzSFc0ARkUmKeRSUAMxSYp9JigBm3NNIxUmKTFAEWKwNf8AGOi+HQUvLgvcY4t4Ruf8ew/GsXx/42bRg2l6a4+3Mv72Uc+SD0A/2j+leNSl5pGdyzyOcszHJJrkrYpQfLHc+hyzIpYiCrVtIvZdWd1qvxbnmWSKy0eBInBU+e5bcPcDArmD49u1eNv7I0sGJiyGOJkIJGCchufxzWJcG3thm4k2nsi8saypbtnyYogi+rGs4VKk9TrxWCwWH9x2v97PRfDPjqRJrO1F49kIw4IkcvHKW5BOQeh7YFei2WoavNtl1TT7SSyTh75JFRcZ/wBYDnPp8o59cV81s0zc7uPpXR+HvHfiHw5IDbXHn2w4a3lOVYfzFdUJSXxHhV6NJ609D3y21/SriSRLTWApjJUpdAgcHBwWwe3rWsZp41Bltiyf34Du/Q8/zrhND8Q+HfHdpK02mql2qr9oRPllXHQ5HUds49q1odFMBL6PrdxHK7gyLNJxs54AwRnJ7jFanA1bc6aO5gmbaki7v7p4b8jzUhX8KwTJrSzx/wBoW1nNZAlppSOUTtgj7zZ7BfxFOj1nTPOMUV9cWjA4C3EbbDzgY3dM+mQfagDbpCKhEtyEDmJJ42GQ8D8kfQ9fwNCXkDsF8zY392QFD+tAEhWkxUmMUmKAIsUEU8im0ANxVLVLaW6sXhhkKORwRV7FGKTipKzA4axgubbUMaxDNJBjt8yk56kd66ldQ0/YNtxEg7Z+X+dX2UMg3AHB6H0rP1H+y7O1a5v1iiiBA3sMZPpj1rCjhlSXJS6+VypTvrIr3PiPSrRCXv4SR/CrZNcdqOrPrF239nWksztwGCbVH4nrV+TxZ4XW6ENpp0t3NjkRRZrTg8RQhRjRb6JfZU/luor5fUq2VZ6dlZf8EIV4rWJnReIbLwzp0dlqdyZLtF3NGoztB5AzT9P8W3WsfPp2jStb5wJpX2hvoMZNZXibTNC1tnvHuprK5C/MZYmXcB26YP51V0Px1b6VY2+nG3e6KYjjeMBSR2z2r06eHj7FKnHVb3OeVR8/vPRnZvqV7DHvn0wlR1EcmT+oFV7bxZoly237YsMmcFJgVIPpUF5r2sPbkWehN5jDAMkw4/ACuLtvA2talqQub0JbRmTzG2tlic569qVOFJxbqO3aw253Sieow3FvcrugnilHqjg/ypxWsia00fR0FzOkUcgGcgDcTXIax45ur6Y2OkRO7njCck/U1xVKsIuy1Yp14w03fZHWX3iOx02Ux3Z247q2ak07xDperZ+xXJkI9Y2H64xXJaP4FuL+QXeuSmQnkQg/KP8AGu4trGysIljiSKMKMdhUw53rIdNVW7y+4sU0rTlZG+46t/usDSkYrU1I8UlSfhSFaAIyKaV9KkxSYoAjxSEZqQikxQBGVppFSUmKAI8UmKeRSYoA0NU1rXbGYJG1rIS4EQiUlXGMkHdgscf3TXQ2Gs2GpF1t5sSxkLJFINroxGcEHv8ATNV9R8NQXMY+xzNZOGDgIivHn/cbgZ77cZrlrnwu+n2KwSI5EcgkR92YM5ySSq71Yds5HvXSlTmktmLVHoGKaVrh7PVNe02MzTtHPaYYoss2/Pp+8GcenJre0zxVp2oERSMbS53KnkzEclhkbSOGB7HjOKzlRlHbVBc2cUlPIppFZDG1Q1rUE0jRrzUZBlbeJnx6nsPxOK0K57xmFbQGhYArLIqkHuOtRN2i2b4WkqteEHs2j5+urya+u5bq4cvNK5d2Pcmo7y9i060Cou++l+76Rr6/U/pWprmkDS2+0xkfZyeh6qfSuMln8yZ5pW+Z/XsK82jT55XZ91mON+r0FGno3t5JDSCWMkjFnPVjXoHgTwDb+ILdbm/mx5u4wwAkDaBy7Ec9cAAfU1w+kiC81e1huZRBbNIPNlcZCr3NeseEdTey1W2njaBbWVbhIeDgHaSucdsrjAr06cLnxVerLvqzE8R+GLbTYIQdNgjVHa2Jt2JMkgPO0k5PXv71wepWhsbgoMspG5cjBI9CPUV1mpeJdba6jh1eAGMyS3MGyPaoMhOWz/Euc1ieIfLEdqRMZJCW3MWznI6+1S972NIT91K9zLsLy50y/hvrOZ4Z4zkOhwcdx+Ne0R6/qd1p1pqa6aJ7SePjy8Oyt25BBxxg9MH1rxKKKVoy5XKjjd617d8IGF74UuoGZw1tckKQezDPT86cbmFZJq6NKw8V2MhAS9ktJd5QQ3I7j3rRuorXVEBvYGlhKlS1tJ8rA9eV5Gfard54ctZ38ySzt52GcNsAf9etc+3haWzUfYb64gdQQM5UnPUsR1/zzVnMastmWt1i8P30WnkKAQylmODwMknAxxjFUrrUfEthNbx3Vgl7bbmVnRA/mKMckjoeeOOcHirMNrdm3jilU3MqrgzbNhJ9c9qv295DZ2yRTTPLOM5aHn8M8A0ATWURuLNJ44LrTnbOYHYHHPdeRz+FTZvIhysU6/7J2N+R4P5ioRquCMwy7T3KjP6Gp4b62n+5IM+hoAQX0KnbKWhb+7Mu39en61YBRlBxkHoVPBpThl7FT+Iqq1jCGLQ7rdvWFto/EdD+VAFrbEejEfWkKxjvn6mquy8i6PFOvo42N+YyP0FNN6iH9/HLAf8ApouR/wB9DIoAt7lHQKPwzWN4i0WHxBpzWs5bBOQSehHQj0rVRlkXcjKy+qnIopptO6E1c8v0/wAOa14S1F7izjhvIWGGjlGCw+o6Guqt/FVo6hb6wvLN+h3ReYn/AH0uf5V0uKhktoZPvxIT7rWsqznrNXfclQUfhMS41jw9LERLcwYI5yjA/livKvEVrZT6y/8AYUM80b/eCREKW9Rmvam020YcwrRHY2sJzHbxg+uKqjX9k7xQp0+dWZkeEl1FPDtrFqhLXKLgknJ2/wAIJ7kCk1281m2iP9mWsMvu5IYfTtW7gDoMUVzz95tvqVy+7Y8ZntdY1nVPL1VprOEnlypbPtkZx+NehaN4d0zQrLfBErELuLgZLfj3qzq/iHQNJI/tC9t0k7IBuf8AIVhSfE7wsoKBr116ZW34/U1VLBVLXjFsypwp03ozktc8d6heBhbM0KZO1FOMf4mt3TvC80dul1fo+oSsAx3SkYz6AjFctrM3hbU7p7jTtQktJJDlkntyEJ/DOK3/AA14s1HT4FtJoodUtoxhHtph5ij0wcZ/GsPq1WnK9WL9T26mIpVaaVBpW3W34m55WnouH0a6j90EbY/Ig1j6prF7pDJJpc9+yfxQ3EJdR9M5/nXW23iXTroANFdwv/dmtm/mMitJUtblNwjRh7pj+dNxUlZM5Y1ZU3eUb+uxz/hTxR/wkMM0c1s1vdQY3gqQrg9xn+VbUt7FD5nmrIiIQDIUO059KnS0t423Rwop9VGKeQatKysc85KUm0rESSxy7vLdX2ttbac4PpSlacEVMhVC5OTgYyfWimSR4op5GaQigBmKTFOxSYoAZikxUlNK0AegUmMdKWjFAGZcaNaSyM8Ya3d/9Z5OAsn+8v3W+pGar/2TpWkwSy2tk0LMgjMluheRFHTGckBc5AHT0rZIptVzPa4HF3/iPUoNPuns0UxWqZ+1TDzDMB1ztwsZ/wB78qn0TxGwVzq97Escmw25bAbkchiMZ574A9zXQXel2t4/mshjnxjzojtfHoT/ABD2ORXMal4SBSX9z5sUiqGNmBE4KtuDGPhWIPO5SD9a3jKlJcrVhWZ1D3tqlk175yNbKCTIjbhx2GO/tXNa+jXHh99TuVYSsUMMIP3FJ6e7Ecn8qwNQtJ4rd47OWe6kdsuvk7EjdicsU7Y6k471NqXiK6v7O0gubLyo4J18xoXJ3MFOUAwOcYb6VE6DcXbVGtGq6VSM10ZwfjXbJo0TBsgyZBH0rzh0UISVznvXrvjvS4ZNJmnsnEkXEyEdSvqR1B9c1x3gXSLTUPEUFzqYB02zdXlU/wDLVycIn4nk+ymvPpQcW4vc9zMMRGpy1FtYu6D4GuTBaG5ik866Kny0X5gp+vtzWzeWv9nrDBaggW11Kjk87UUvgntyDj8akvfHhv8A4q2UyN5VlC5gjVem4jA6e4A/OsTWfF7AalEsUim5uckMBtAU8D8e4rrU4wVzx1TqVZqL6l7XZRqCW8DQIkdhpqwDLc+YvLH6da5a20htZVls5F+0wq0kKNx54H3lB/vjqB3qzbXjXeklyxMxV0JJ6nkVzWjahcWd4shkcInPDYKnPBHvn+tCa07MJJ6pbx09R9pLdx3SCNmJJEZjb5t5zjBBr1jwrcX/AIXs7rV9MtJL7w+9wYruEKPOjZODInqo5HX/ABriXjN1rH9owKJ725/1UcSfK07nCv7Dkn6ivoLw5o0fh/w5Y6UrBzBEBK399zy5/Ek0tU7PYio4tXWjLGn6haavYRX1hOs1vKMq4/kR2PtVj2ritSsLrwfqsmt6NCZNNnO6+sY+h9XUdm9PXpXX2V5balYwXtnKstvModHXuDQZDp4RPA8LEhXGMismfTHC/cDjGA0fUfga2qSgDgLzw7Pu8yxum+0jkvOx8xiDwNxB2r7BeaSK81K0VjrUMcsa4SOSKIiaR/ZVzgenIPsK72WKOVcSIrj3Gapyaep/1chX2b5h/jQByNn4lHnLG63NkWbCi7Zf15yP1HvXQx6pKqgzQ7lP8cZ3KfyrO1TwpZX8/n3dmXl27PMiY/d7A9+5rm4vC+saUI20nWZZRECPJlc7cYwBjp/ICgD0CG/tp/uSDPoasdRkH8q81Gs6jpMaNrlqJVY43hsSKM4L8DGORxnPtW9Za1BNeNa215Ityih2gnQghT0OfSgDopLK3Z96x+XJ/fiOxvxI6/jTPKu4/wDVzpKP7sy4P/fS/wCFVo9WYFhLGG2nDGMhgD6HHT8qtw31vcf6uQfSgBv2sx/8fFvLF/tAb1/Mf1AqWKWKdd0MiuO+05xUo5GQePUVXls7ec7niXf2kX5WH/AhzQBJikIzUBt7mPmG6LAfwzjdn8Rz/OsnXPEo0G0zc2wa6cHyUSQFXPqehAH0q6dOVWShBXbFKSirs0tQ1C10u1NzeSrHGOBk8sfQetefa14p1TVEeLSYJCrcDHyqB7sev8q5PVvEN1qV4bi5l86YcKSPkj9lHasma/mkP72dyT2zX0OGwVHDrmm7y/BHn1K1SppBWRduPCGvXDtPOImduSTOpP5ZrOn8N6rb53WxbH905rRt9D1y6jEkGlXzoRkHyiM/nTZ7PWdM+a4tb62H950YD866ViKT0b/r7zNwrI5yaCWBtssTof8AaGKhDFSCCQR3FdOmsXBTbNsnQ9pFBqncWtjdHMQ+zyHt/DTlFSXusIzkviRNo/jjWNHZVMy3kA/5ZXQ38ezdRXqPhr4gaJrhW3cfYLw8CGYja5/2W7/Q4NeH3NpLbN844/vDpVUnmvKxGHg91ZnXTqM+qSMHB4NJXjXgn4ly6a8ena5I89kSFS5Y7nh+vqv6ivZUZZI1kjZXRgGVlOQR6g15M4ODszpTuNIpCMU+kxUDGUlOIpKAGkU0in0UAR0lPI5puKAO+pKcabQAhppp9NIxQA2mTSLDC8r/AHUUsfwqQiszXWJ04W6/euJViH0J5oArWGlwXll9pvYt1xO5lWQEq8eem1hyKw9e0E293aTxTF3a4D7hEoldgMDLcBjzwSM8da7ZVEahFHCjA/CsnX4JZks2hRneOcHCjtVKTWgWOTm0zSrS2+zR6dNd3VxO5uEmASeBH5do1H3xkdBnvXM674esvBHguW4bfLcSzN9lJO3Mkg2gsuMjZH+rGvWbyOC8TyrqKOWEfMQ4ztxzkeh9xXP+IbIa1I8T29tc20CeT5E4I3McMxVxypGQM4PSnJ87v1NIza91/CfMzBxho2IdTuB75rX1h/tUSa1CCIrr5bhAMiKcDDAjtn7wPvXY6x8OoBI5sriS1lY/u7S6UfMf7qSZ2t+lY1t4P1+z1D7DGUSadCzwTcBkB+8wPGM9D19KyVKfVHY5wesWYWnhxo73UZxHHcLGwHYsD/hUUOhz3M7M48i1aXCSbcmQ+iL1ZucYrrF8PNHoOoWsuoafbNFK0ggTkzyBOiNnBAGemeeK6f4XfYDY3N01tGdQicIJ25YIR0Hp0PStZRaVmjj5rTbvuZZ8Eatb6GLlIGtpbdRJbwKQXVByQzD/AJaE/N6AjFdt4V8YnXNIVpW/0yDCTgcbj2f8f55rZlvYxHnPOa8w1rHhPxbHrVsp/s68YrcRr0Unlh/7MPoaS1VjN73PUTqqsCrgMpGCD3rC066Xw5qUkKH/AIld2+5V7QyHv/unv74PeoXuo2UPG4KsAQw6EHoap3NxHLC0UuGRhgg1IHfJeq/Q1OJA3evPbXWmtolSRj8nCsT94djVoeKkT+L9aAO63Cmkj1riB4vToG/Wrdv4mSQj5v1oA6yopbeKb78asex7j8aoW2qJKBgitCOUOOtAGVqGgWl+irPHHMFyVEoyQe+GHIrIuPDcEGmSWVpG+nRvyZLTGc+u7r+JrrjzTelAHn40zVNKhgj0tLd7ZMtKLcBJJGzwPmyOe5zmqp8Tyweb/a+mpE8Um0lZNrY9VyPmHPXIz2FeiS2sMp3FAG/vLwaqTacxHyssgByFkHf6/wD1qAOZ0nxHaagC9lesg3lFW44L/Tv+B5rdXU5o8faICB/eXkfp/hWBdeEoHnjaSW5giimaeOKPCqrt1O4DnqfzqzBbCxjEdvKxGc/M5ck/U5NAG+NStfs0lxv/AHcalmPpivDvE2uza1qk0zEhCcBfQdh/nvXc+LZriw0OW42mMXDCH03dzx+FeU5JPJ5r28tpqNN1Or0+RyV3eXL2I5ZSpWNBmRztUCur8CaZ53ia3tZIMTgNM0sihgoXnGO2ciuW0qVDq7zSFR5YIQE/xHj/ABrqdKu9Sgu7u50nat2tq2926rHkFiPccVliqzd0i6cElc9jae6iYCe3Dk8hoHyT77Tg/lmlivIJn8pZQJG48t/lb8j1rF06xn0bTo9RuBa3Vx5Qa6mVWMhB5JWQk59cYAPtWtqb2xtDFcIZRMCkcaLuZiR1Uew5zxivKt2N7nHalpXhDxLeyWlrcxWmq72TMKbSXGc5Toeh96871vQ77QL37LfxgE8pIvKSD1BrZ0rwdrl7e3U2m6iYpbQhRJJKRIxYZwCM8496i1K11yXR7WbVNae4glkfy7ec5kG3ILc9BnjrXpYOtUU1BapmFWMWr7HLtkqV+8v901k3UGwkoOPT0rWkKox+cEDofWoWCSvGHzGjf8tGUnj1x3H0r0q7jy+8zCEXe8TKsrK51G9hs7SFpbiZgiIvUmvo7wpoD+G/Dtvpst01xImWdicqpPVV/wBkVg/D3RvDNiJJ9K1GPUNQddskjja6DuFQ8iu6xXgVqnM7LY7YqyG4ptPpCKxKG00inUUAR4op5FNIoAbSYp1JQB3Z7U2nGkoASgjNFFAHn+v6t4g0+7ke+mksLR38u2e3CspOeN5wTgjHpyaVfENw15YW2oDzHsmE1xMiNuIwTkoQMcDtmu+ZQ6MjKGUjBUjIP4VxeueDdOvLm3toESCJ5nuZEYM6O/Gfl3DGe+DQgOrtbuC+tIrq2kEkMqh1YdwenHUVLxkZ6V5cui6/aanJe28cdifsxiMkbKixYJO4KqkyDGDt4OeM12FvrEL6VFdm8WSEIN1w48sMRwSQenPagZLr+oQ2H2eAnL3D8gf3F+ZvzwB+NWba28u1jEpzIRuf/ePJ/UmuDudTTxD4+tYbeUS21tCp3KeDzuP8gK7RpZWyfWqasJFiW3t5YmilRHjbhkcZB+orDu9AtyoFq0WxfuwXUfmxD6Z+ZPwP4VcdpT61Cyze9EZOOw2cxqenLbWCwW9qtjI+FdW+ZLjnp5+MjjouFrhfCbzaZ4nvbMzNCsYfzIgobzNh6ex5zkV6zdGUWo68GvJNc36d47Fwvy/aMN+Y2n9a0lVc1qTY6mTW4p7cyROSA2OQQQfQg1g6pqNvfWslncuoWUY5PIPYj6Vk6tLcNGftbTIucZhc7D7+orleYbgSbVK8+VI/Kj3JHU1KiugHV6VrE1ramwmOHtiUGT2qSXWHbndXNJcmRDKz75IiEdgMZU/dOP0/Kpo3EybkbK5xxSmmmCOgj1I3VjNAc+dGPMjPqB1FZRvZT/EfzpluHinjlUcoc9KclsJGygOwnK/TtU9BireS7vvGtOyvpQw5NQQaazEcVt2GjnI+X9KQG5pN9J8oJNdlY3Dsoz3rn9M0naAcV1FpabAKAL0bFgKkpFTFPIFAEdFOIptACUmMdqdSUAcB8Vg3/CO2rAcC4wfxFePV7r8RLFrzwbdFFLNAyy8egOD/ADrxa205pl864dYrdTyznAz6Z7/QV7WDrQjQSb7nLVi+cx7P7Q32hYdhBxvVx1rqfh/quzxdb2l38q3CvaMT1w4wM/jjmsDUv7PN/wD6LcMgSPCt5O3JHU9ag02zvtV1aNLRtk0JDmbHCAHIYmuOrH3mjWD0Pd7CXzvAT7srcW0ElpKQcfPHlDn8hWrqkFxBEl7b4la0Rw0eMF4yAGA9xgEfTHeuV0O9lu5te02VFSe9t/tyIp4Mm0CXb7bsEfWtvxPbQ6/oSWzT+TBLbteCYE/LtUEdO3zc/SuRLWzLb0K3gWWJ9Nu7wN8lxfSFHxwVXCjn8KoaLpul6odUfU7WGa3spZY98o4UebI5OfYYrmPh1r/9g67Jpd7II7O5YAsx+WOQdG+hHH5Us/iWxs9I+w3gljW+1Kaa7MaHd5G/IUeu7j6CtvZ1E3y/gTdaXOq0HwVoNxCmqT6WgactJDC5JEcZ+6CCeTjn8ar6YIV8R3nh7UAcnMltuAKkdSADkYxz09a6DSvFOj6uFXT9UtZmPAgkPlyD2waxPHKvY3mk66iOj2s4WXjqpP8A+uspSm3adykl0JdU8EW94RIsURlX7ksWYpF/z9RVBLvxL4cdRI739pnHl3Yw2PaUZH5134KuoZSCjDII7ijpUXKMbSPEFjrOY4i0N0oy9tLw4HqP7w9xWrWPqvhqz1EiVFEFyh3RyIMYb146fUVj2niPUbDUG0/V0jVgMq8uVJHruGQV/wBrH1xQB15FNxVf7cqf8fEMsA/vEbk/76XirIIZQykEHkEd6QCUhFONJQAwjFJTyMU3BoA7o9KbSk5pKBgaSignFAxGOBUDpuPI57VNnNNoAoT2jyRuscnlSEfK+3dtPrjvXM6lpSktJrNl50oIaG8WV/KjYdDgcx/XB+tdseQG/OoLqUQWc8x6RxO35AmrhNxYrHi3hjUbn/hKdUu42M7PI0JlEbONvd93OMAZGc5r1Cw1fTL+ZLaKbFw+QkcgwZMDkrjg+vFcZ8N9E/tHwhdT+aY2uLhlZHXfFMByQ69+T1BBFXLzRotI1eO7m0+UCUeWyqrSxO2e0m4Fc9AG4HvW8VTqKz3J1R3RtVB6U1rZcdKxvDlvrtparFexxpEXJCS3HmNEnZQQOT7k/hXQnmueceV2TuMzLq1BtWAHevIPibYmzl06/Axh2jJ/8eH8jXuJjDwstcJ8TdEa/wDBtwYlBlt5EnH0HB/Q1KYHIXujtLBFIo+V0Dj6EZ/rWBN4ZbcXUNG55LJxn6jvXpvh2MXnhHSJZV+f7Iitn24/kBU0unRnsKewHjzaFPbtMXhd1lUh3h5z6Ep6jAPFU49MlgikuI40kCglpgxYJ7CMc59j+dewy2Ma9FGazLnQ7e4k80oY5R0ljO1vz/xrSNTSzFbqcJZ6feKq3FzJHFaqu478BiPVj0H0FaNsLXyg6Q3bxdfMW3Yr9fpWzqOi3NzZNaTg3UDEESRYWVSOQcH5W/SqdzDq1xE11a3iST2ilmigjZJnH90xscfjj6VpGnGYrl+wtYLiFJrd1kjbkMpyDXQWVkoxla5KPVBoljE8FxYy7nDS2kMDKIwT8xLk8Ee459K7Kx1axlmijzNCZjiI3EDRiQ+ilhyfapnQlHVLQaaNy1t1UDFaKLgdKghTaBnNWRWAwxRS0lOwBTcU6kIosA3FQXl3BY2r3NzII4k6sf0AHcn0qWaVLeF5ZWCogySa537PN4jvY55R5djExCrk5PHbtn37dKEgKs9tP4rhaS78y10tckRZwWx3Pqf0Hua8ruTdzS3eh3D7ihMtrlQDkfMFHsVz+OK9w1hltdFmSMBV2iNQOwPH8q4vxr4TkuNLtNT0xG/tGyRSyoOZFHPHqQf0rrws4p8suu3qZVFdXR47Hot3r2oW1jYxGS5mfaqjt6k+wHWvTb3T7HwJ4dJkw84Ubs8NNIBj8q6jwnHofg3Tb/X7xVj1Kcfvozgi3JAZol+hIz7kCvKvFWs3Xi7TdU1G4XBhvIniiH/LOMh1x/In3rScvaS5orQUfdVmZuleJ76y1231vmS4+0AiMHgrjBUexBxXp+q65ZHT1s7WTzIZ45UhGcGKOUAlG9CpBGPTFeQaXta5sxnGCTg+uf8A61b+oXbKkEUcQleeURqjdMmnGEPax59hNvldi7rMNlaQwzFBJIYFEqk/dQ8Kwx6AAVzd99nM4+0PK52jYxOflrV1bVv+KhubTcv2GP8A0aQAclQApx9CMj6VYW1jbw3NcT2iz/YJhBOwPIV8lT+h/OuuFWMZRj0f/DmLTs31OVZ7TbhIju9SM4q6fEeq/YWsPtkz2jAAwyNuX8M9PwqU6dpt1za3TQN/cmHH51UuNGvbdd3leZH/AH4/mH6V1yocy1VzONVX3sd1ovxXW2tobbVNLJEahPtFrJhiBxkqep/GvVLa4ae2inUNtkQOEmXY4B5wfevG/APhb7ZcjV76LNtA37lGHEjjv9B/OvVhd85J5rwsXGnGfLA7qbbV2afmqB86snuen51V1HTLTV7UQ3Sb1BzHIhw0Z9VPamx3YPepN0Tg8YJ4JU4rlLMXT7a40pRaS3P2jTA+0S7dpQ+h/wBn1xxn06V0E00VtCZZpY4olHLOwUD86AsXklML5e3BB6Y96wDrOj6wsr7pfItJCvn7A0YI/ixzwPUjFaQg562C5pWes6fqE5htLjzHC7x8pAZc4ypPBGe4q7iufvNDluZBe2lwqzNA0aT22IyVbBzjlT06giqFx/bFnI9wszwi3izDayOzLcSZ5yW9s4G7rWnsYy+F/eK519JisZvEccMkS3VnPb+cMxKxBdh3O0dAPrV221fT7y3E8N5CY9xXLOFww6jnvWUqU46tBdHoVJRRUFhTaOtITQAE0lFFACg4qC9tlvLKe1Z2VJomjLL1AYEZH51NRnjaeRQBjeGNAi8MaFFpcU7TpGzP5jqFJyc8gVsowOUPQ9qa3H0qJnxQA9uGx+VMLqo96Y0h2jPWq0jE5pMaRJLcY6GszUZFubKeF/uuhBFSuHY002h6tyOhxQkDZzvhxXt/D9taNw0AKfgOn6VfZHNWdP0iW1EgkdG3NlQPSrf2T1BpsnoYxhPpTPs5Y4Arb+yAfSnLa46CgRlRWAHzEZpZ9FtrwL58IZl+644Zfow5FbYgC4HpUgQDtTTad0ByOo+HLm4tPs8jHULYOJFSV/LnRgcgrIBg4/2h+Ncrr04fUIIrm71SGa1mRwNQZIi645MOF2lx0yc+1esED0qG5s7a9g8m5hjmj/uuucfT0rppYjlfvK5Ljc86XXLizv7e5sF1KK1kjLGzvWMktyB/GAx/dKO7sce1bGh+M4J4ri41G7DoHGWtrZvIth2Bk6t/vEAVr3WizrbTQW8y3VrNGY5LS9JbKnqFkHzL+ORWfbeDbS7ghGom7eGNPLW0naM7VHQeYgDMvoCa1dSjOPvf8EVnc6kEOgZSCpGQQcgiiqF3Nf2ckK2lhFcWgAVlSTZIn0B4IxTdY17TdAtBc6lcrAjHCr1Zz6KByTXKoNtKOtyjQorm4/HOknY13DqGnxSHCT3lo8cZ/wCBEYH41qanfLFYBoGDvN8sRU5Bz3FE6c4fErCvcpXZfWb4WcZItYjmVx3/AM9vzrZjiSGJY41CoowoHaodOsxZWaxfxn5nPqx/zirVQBBNbxXCbJow6ghgD61XvIbySzlWwKLfSKy25kzsU93JxwFBz7nArRQZbBOODz6Ck1B/3S2EZwJVDzEdVj7L9W7/AI0mNHl2peEryTRY47cm8tYwytbniSYE5Mqt/fLZYDuK4e10uW1mvrNwZLa7haJJCpBWRSGVXHVW4IwfWvoAoMcACsrVfDlhqx3zI0U+MCeE7X/Hsw9iDW9OvZcrJlBPU+drKJUvQzLskjDHYe3ati3aOO7jv5wDFZI0oU/xP0UfnW/438NtoJiune3lM7mNZY1KMwAz8y9M9OQfwrl9QW+0+RVaKRYCo+ZozsZsc84wa6otVai7GTXJEwlgubiVpWXmRixY9yTnNdT4fi+0qthLdNDDfobWQqRgyKN0W7PYnj86xvtFq6kSWvzEdY3Kj8qdaTuGlijzlgrIR1DpyD/MfjXViKa9naPQzpyfNqio4MeQ64ZeCD2PpVuzklMiRxSSBpGC4DHkmna4VlvzcoAEugJgB6t1H55q34btd98t9LxFbsGX/aft+ArCpXaimmaKCbsz1WxlFtp1vDwNiAY6YpzXIPcVyj6sSc7v1pg1j1avKvc6Dq/tIB4apo77HU1yA1XPehtT3JgSMhP8S9RQB10erWmo3M+nLJKXjUGRo/urn+Enpn2qb7DH9nSA2tldQIu1EeIIyj0yOCPyrgbW4lsGdrSUBXYu6rgbie5B7/Qikt9d1a3uoj9rz8+6YSDqvoqn19q6Ir+VknVyDU9Iit/slzKsjSMbk3C/JtPQRrnaMdOtWG8T6jBbKlxpSySyM2zL+WrRKMs7A5wB+tZlt4zkjW3Go28cC3JIAEmSi+rg9OOtadtqOj3+RbXCIzjpE23cP908EfhWnOvtxv5h6Fmzm0TW4o/IkjSWQblSNsZPfaCMN+ApB4XtYZUb7Ja3MaIUSOUFQuTknHIyT34rPn0KJowIWBKAiF1bY0RPdQcrn8qq3X9o6X9nh0q5ltrdYtricb2Zx3yx24+lONpaU529Q9T26kNBNNJriLA0lFFAwopKKBBTTSk5ppoC4BiPcU0oDyD+FL16DNA+8DQC31IzHk8/nTGiqyVxTKSLloRJCASfQZp8cSlCD2p2cA0qAliCOCMUzNjGiAQE+uKaV3DB6jpUzfcHpwaiPU0DIig4zS4Cj3pzYwP71DDaBn7x5+lAhlIaWkNADTSUppKaAKSlopgV7s3Qt2NkITOPuibO0+3HSuH8TWp1TUNMvrkDS9VsJN0H2weZaTc5xvHA/HBr0DFMkjSWNo5UV42GGVhkH8K1o1fZyvYTV0eba2PFUjXN5qsEC6EYd97B5wuIpFH/ADzUYZSfrRZ+Io7HQrPV49JZNLsowBbicM0cbE7WyfvHnOK62fQhZJJLpVy1muCXt3HmW7juCh6f8BIrmpdI0aOZJNf0eQRggxzgsbcDsGVT8uPcV1qrTqJRa0Xbt6X387sizWp3FjewajYwXluxaGdA6EjBIPtU+9fUVwnjPVr5NEgtNCt/Mt7siJruAFlt1zjgJz+Nc/oWqx+FtQ1Kzshc6mYQrXt1cMEWJu+M8nntWKwrlTc0/l5efYd9T1Oe6jjcRuf3aqJp8ddmcKn1ZsD6CnqsgZ5J+Z5G3SH39B7AYH4VxXhfUjqF1K9xNuuNy3Tx55ycqmfZR+pzXXzzjfkdGGa5ZKzsUTkimkg1UNximG596kZ558WJfMu9Its5Ch5CPXJA/pXX6TIs3hmzkkjXbcKZijDIG4kjj6Yrzv4j3RuPE8UanmK3UDHqSTXoIItdNs7YdIYEjx9FAqnshGFq2haNcktLp1vuP8SLsP6VyF1oOl206TQJLG0bbgFk44+tdjfTE5rl78kk1SrVFsw5V2OVvrVGl+yh9oglIRv9huVq55628CQxDaijAFQ6oCrQzY+8hQ/VTkfof0qGQkt/hRJtpAiVrgnvTPPPrUVFZjJhcsO9O+1N3NV6KALIum9ad9tYjDYI9DVQ0lAFxpFkiKK7x5GPlOf0NAkug8bNOXEKEQbR/q2IxnBP9aqgc5p4JFXGpJCsbVt4mvbSK3ijGY4VPmlm3ySewBwevNaUPj5YsJcQPuYbgIju/MVypJYYdcj3pmMHcjlD05Abj8apTi90FmfWNNozRWQwpKKKACkJzQTTTQAE0lFFACq5Rgw6ilYKTlOnp6UyjpzQA4HKkd6SkD4OcAmjgjj8aCr3DOKOmDSbtqlcfjTc89aAsSsf3YFRBWboM0hcjuaQyOerGgkftSLmT5m7KP61EzFmLE5JopKACmnrSmkoAQ0lFFNAFFFJmmAtFJRQAydVlhaIkgONpIqrKvy7QOOmKtkU14xQI5efQIkla406WTT7g8loPuN/vIeDXBeKYpBrcNtPb2wv5QDPPbZHmp1G5ex4969faMAFjwByfpXB+G7Ia74lm8QSglUd/L9OPlH5Dj6g1rGrK1mKxoaDp+mQQvcadIk8kwHnTK2SxHGP9kD0rl7S41PxTq2pJfardadDp7FVsrX5ZGA7+prv7zw5ZXM32iMPa3fa4tm2N+PZvxBrE1Lw88x8zVdOXUgnS9sW8m5QepUEbvw/Kt6E4Jt31f3r9P1E0c7Y6tqVvfwR6VfS63Ys22eC4AW5t+euDgkfhXbsrjqDXFXfhS3GlXt34Qu559YYgSGeT9+qfxKN2CDWVdXUem2VqdBfX117eomguUdkb+9uDcflWtTDRrO9N/h+dvzEpW3KmvL9u+IT2/X9/FDj6YzXpN3G7SHivMdJv438eDUr1H2C5aaVYYy5XAPQDnANeuWtzY6tALqwuI7iFuN6nv6EdjXBKErXtoWjnbi0ZweKx7vTWOTtrvHs1Paqz6arH7vA61mM8r1rTmi0mSQryjq49h90/wA6yILcyWqPj2P4V6f4h0kXOlXkSL8xhbbj1xkfyrhvDUK3umzADlHB/Bh/iDVfZEYjwsueKiII7V01zppBPy1my2RH8NSMy+fSirjWzDtQLY46UAU+fSirn2Y+lMNsfSgCBasRpmlS3Ydqtw2544oAh8jI6VG1uR2rZisy2OKsf2ax7UAfQtJSmkoAKQmlppNABTaKKACkoooAKQnNBNJQAUlFFACEnPWkJoppoAKKKSgAoooNADTSGlptABRRSGgAooopgFB4oJxTaYBTjyv0ptKp5oEzP1qVotIufLQvK6FEUdyRiqvhjTE0vQLW3VQMIM4/z35P41oX1mLyIRlyhByCKmXEaKi9FAAp30EKQKBxSDJ5PSmk4HWml1C5Vv8AR7DUCHnhxOv3Z4mKSL9GHNZz/wBt6YpIdNVtgDxJiOdR9fut+hrVeU+tVLy42Wsx9EP8q0VRrR6oVjyfwjpWu2+vy3Fk9paXbQyFDdjcpDMAQAP4v8Ke7ap4MuxZ2Wp2jXWqXGbm8KjyYGzyuOgPPpXY6XY2t9ZyC8gSRcjbngqfUEcg/SsPUvBF1b3U17ol6peb/W294okSQe+Rgn3PPvXXhKtOKcJ7ea3+YST6Fm58X3/hvUrew1WaDWftIzFJZKFkBzj5l6VsXXjGwttct9GSGee6mXLiNQfKPo1cVoehxaXNdTPcJBr8gIgW6h8uOMnumOD7Yqjqdjq/hDT4LmGVTqV9IRdX33hH6AE9M+vtWkqFCUuVb/dd9/RfiJSZ6pJtY8jg9a8x8Hxi18Qapp5/hDKB/uvx+hqS38T6xpV5ZQXc82oLM4SVXRTtz0ZHTgj61Na201v8Trhkik8mUMSwU7RuXPXp1FefVoypb9Sk7m5c2at2rKn0/P8ADW1a6tp2pzzQWl3HLLCSHVeo/wARUr2wPasZRcXZoo5N9P8AakGngdq6g2RIzjA7ZqMWYB6UgOd/s/8A2aadNz2rphae1L9kHpQBzI032qxDp3T5a3xajPSp4rUccUAZttp+McVoR6eCv3a0IrcDHFXEhAHSgDuqKKQnNACUhoJpKACiikoAKKKQmgBKSlpKACkNKelNoAQmkozRQAUlFFABTTTj0ptACGkoooAKSlpKACiiigBDSUUUwCkoopgKfmX3FRgFnCjvT8HrjgUqELKr0ITGPxwOlV3PbmrTLmqsg64q27CKzuBnJ/AVn6lJ/wAS6cgHpitFoiSAByazNbxHZqg6FwPrU3Ar6WpWyU9NxzirZzSW0f8AoELY5YZ/OnqpJC+tO4Fa5toLuExXMKTRnqrrkVjy6NcW0bJp9wGtz1s7z95ER6A9V/WugKU0qelXGbjogscjZpo2lXm640hdLuW434zE3+6w4/PFSeMbi+h8MXMumBndhhmj5KoepGK6Z4Y5EKSxLIrdVYZBH0rJfRGtmL6RctZ56wEb4W/4Cen4VUakXNSl077Bqc94ItNK03w79tW6gLuu+4kJGUx/D7YqDQ/E99rGtXtygjj0SAZJkXkAdMH1NWNQ0LSJJi2u6O1mzdbqyY+S/wBcdPxFQ+IdCu30W103wxbRtpsrjzpIpAST6n1Fddqc5Ny3l1ey+ZN2jY0LxBZ+JBO1qkw8ltrb1wD9DWz5GO1eZa7oeqeC7KyWHWbj7HPJiUQ/JsP9a7jRfDk9iUuU16/uY5AH2ykMrA/WsK+HpxXPCWj23GpPZmp5IpPLq4Ux2ppjzXEWVPLGamjjwOlSiL2qRU6cUAOjTGKsKoNRovTip1HFAHWk0mcUU2gAoopKACiignFACE0lFJQAUUUhoADTSaWm0AFFFBoASiiigBDTSaWm9aACiiigBKKKKACkNLTaACkpaSgAoooqgHIeSpPDCmdDijNL98c9aAHleMdjVdkwcEVOjcbT1FNYfMc0ySHbjLDr2qFrdJgUkRXHowBq03YfjSxryT9aQFAwqECj5VHAA6CoxDtOSO1XGTCevNMC4ppjKvk+1MMWT0q/j1FN8sCmxIotDx0pPI9qusuT7UmyoKRU8njBHHoaypvDcAlNxp00mnXB5LQfcc/7SdDW/tFLgU4ylHYVjjdXsZ7+y/s7xDpzXNs7DZd2HO09iynlfwyK2tK0w6XpcFkZ2nWEbUdxg7ewNa+2mstXKq5R5egW1uUmjzTDGferhSm7PashlcJxTglTbRSheaAGKmKeBxTttFAHS5ooooAKSiigApuaU0hoASiiigAptKaaaAA0lFFABSUUUAFIaWm0AIaSiigAoNFJQAUUUUAITSUUGgBKKKKACkJpabQAUhNBpKAFDetSK24jIzjtUVGecincVh7kFiQCKcvEfTnmmBg3DcH1o2sO4qt9hDmIZRge5qLHPSnjIo2jFFgGYphGKl2kCmlCR0pOw0RUUrADvk0lSMQ0hpTSGgBKQ0tHagBhFNxT6aaAExRS0GgBKQilooA6OkoooAKQmlptABSUppKACkJpabQAU00ppKACiig0AJRRRQAhpKKQ0AJRRRQAGkoooAKQ0tI1ACUlKaSgAoooPSgBppCaWkNACUUUUABpKKKAClDFelJSHrQA8SDvxS7lPGaiNNquZiaJN204B4+tMZix5NJRUjEooooAQ9aQ0p60hoASikpe1ADaQ0tIaAEooFFACUUGigD/2Q=="/>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3" name="矩形 2"/>
          <p:cNvSpPr/>
          <p:nvPr/>
        </p:nvSpPr>
        <p:spPr>
          <a:xfrm>
            <a:off x="457200" y="1262692"/>
            <a:ext cx="8507288" cy="3693319"/>
          </a:xfrm>
          <a:prstGeom prst="rect">
            <a:avLst/>
          </a:prstGeom>
        </p:spPr>
        <p:txBody>
          <a:bodyPr wrap="square">
            <a:spAutoFit/>
          </a:bodyPr>
          <a:lstStyle/>
          <a:p>
            <a:pPr marL="342900" indent="-342900">
              <a:buClr>
                <a:srgbClr val="0070C0"/>
              </a:buClr>
              <a:buFont typeface="Wingdings" panose="05000000000000000000" pitchFamily="2" charset="2"/>
              <a:buChar char="n"/>
            </a:pPr>
            <a:r>
              <a:rPr lang="zh-CN" altLang="en-US" sz="2000" dirty="0">
                <a:solidFill>
                  <a:srgbClr val="003300"/>
                </a:solidFill>
                <a:latin typeface="微软雅黑" panose="020B0503020204020204" pitchFamily="34" charset="-122"/>
                <a:ea typeface="微软雅黑" panose="020B0503020204020204" pitchFamily="34" charset="-122"/>
              </a:rPr>
              <a:t>定义主题，确定抓取目标。</a:t>
            </a:r>
          </a:p>
          <a:p>
            <a:pPr marL="342900" indent="-342900">
              <a:buClr>
                <a:srgbClr val="0070C0"/>
              </a:buClr>
              <a:buFont typeface="Wingdings" panose="05000000000000000000" pitchFamily="2" charset="2"/>
              <a:buChar char="n"/>
            </a:pPr>
            <a:r>
              <a:rPr lang="zh-CN" altLang="en-US" sz="2000" dirty="0">
                <a:solidFill>
                  <a:srgbClr val="003300"/>
                </a:solidFill>
                <a:latin typeface="微软雅黑" panose="020B0503020204020204" pitchFamily="34" charset="-122"/>
                <a:ea typeface="微软雅黑" panose="020B0503020204020204" pitchFamily="34" charset="-122"/>
              </a:rPr>
              <a:t>根据一定的网页分析算法过滤与主题无关的链接。</a:t>
            </a:r>
          </a:p>
          <a:p>
            <a:pPr marL="342900" indent="-342900">
              <a:buClr>
                <a:srgbClr val="0070C0"/>
              </a:buClr>
              <a:buFont typeface="Wingdings" panose="05000000000000000000" pitchFamily="2" charset="2"/>
              <a:buChar char="n"/>
            </a:pPr>
            <a:r>
              <a:rPr lang="zh-CN" altLang="en-US" sz="2000" dirty="0">
                <a:solidFill>
                  <a:srgbClr val="003300"/>
                </a:solidFill>
                <a:latin typeface="微软雅黑" panose="020B0503020204020204" pitchFamily="34" charset="-122"/>
                <a:ea typeface="微软雅黑" panose="020B0503020204020204" pitchFamily="34" charset="-122"/>
              </a:rPr>
              <a:t>保留与主题相关的链接放入待抓取的</a:t>
            </a:r>
            <a:r>
              <a:rPr lang="en-US" altLang="zh-CN" sz="2000" dirty="0">
                <a:solidFill>
                  <a:srgbClr val="003300"/>
                </a:solidFill>
                <a:latin typeface="微软雅黑" panose="020B0503020204020204" pitchFamily="34" charset="-122"/>
                <a:ea typeface="微软雅黑" panose="020B0503020204020204" pitchFamily="34" charset="-122"/>
              </a:rPr>
              <a:t>URL</a:t>
            </a:r>
            <a:r>
              <a:rPr lang="zh-CN" altLang="en-US" sz="2000" dirty="0">
                <a:solidFill>
                  <a:srgbClr val="003300"/>
                </a:solidFill>
                <a:latin typeface="微软雅黑" panose="020B0503020204020204" pitchFamily="34" charset="-122"/>
                <a:ea typeface="微软雅黑" panose="020B0503020204020204" pitchFamily="34" charset="-122"/>
              </a:rPr>
              <a:t>队列中，根据一定的搜索策略从队列中选择下一步要抓取的</a:t>
            </a:r>
            <a:r>
              <a:rPr lang="en-US" altLang="zh-CN" sz="2000" dirty="0">
                <a:solidFill>
                  <a:srgbClr val="003300"/>
                </a:solidFill>
                <a:latin typeface="微软雅黑" panose="020B0503020204020204" pitchFamily="34" charset="-122"/>
                <a:ea typeface="微软雅黑" panose="020B0503020204020204" pitchFamily="34" charset="-122"/>
              </a:rPr>
              <a:t>URL</a:t>
            </a:r>
            <a:r>
              <a:rPr lang="zh-CN" altLang="en-US" sz="2000" dirty="0">
                <a:solidFill>
                  <a:srgbClr val="003300"/>
                </a:solidFill>
                <a:latin typeface="微软雅黑" panose="020B0503020204020204" pitchFamily="34" charset="-122"/>
                <a:ea typeface="微软雅黑" panose="020B0503020204020204" pitchFamily="34" charset="-122"/>
              </a:rPr>
              <a:t>，并逐渐深入爬取，直到爬取到目的结果。</a:t>
            </a:r>
          </a:p>
          <a:p>
            <a:pPr marL="342900" indent="-342900">
              <a:buClr>
                <a:srgbClr val="0070C0"/>
              </a:buClr>
              <a:buFont typeface="Wingdings" panose="05000000000000000000" pitchFamily="2" charset="2"/>
              <a:buChar char="n"/>
            </a:pPr>
            <a:r>
              <a:rPr lang="zh-CN" altLang="en-US" sz="2000" dirty="0">
                <a:solidFill>
                  <a:srgbClr val="003300"/>
                </a:solidFill>
                <a:latin typeface="微软雅黑" panose="020B0503020204020204" pitchFamily="34" charset="-122"/>
                <a:ea typeface="微软雅黑" panose="020B0503020204020204" pitchFamily="34" charset="-122"/>
              </a:rPr>
              <a:t>怎样决定待爬取</a:t>
            </a:r>
            <a:r>
              <a:rPr lang="en-US" altLang="zh-CN" sz="2000" dirty="0" err="1">
                <a:solidFill>
                  <a:srgbClr val="003300"/>
                </a:solidFill>
                <a:latin typeface="微软雅黑" panose="020B0503020204020204" pitchFamily="34" charset="-122"/>
                <a:ea typeface="微软雅黑" panose="020B0503020204020204" pitchFamily="34" charset="-122"/>
              </a:rPr>
              <a:t>url</a:t>
            </a:r>
            <a:r>
              <a:rPr lang="zh-CN" altLang="en-US" sz="2000" dirty="0">
                <a:solidFill>
                  <a:srgbClr val="003300"/>
                </a:solidFill>
                <a:latin typeface="微软雅黑" panose="020B0503020204020204" pitchFamily="34" charset="-122"/>
                <a:ea typeface="微软雅黑" panose="020B0503020204020204" pitchFamily="34" charset="-122"/>
              </a:rPr>
              <a:t>的访问顺序？</a:t>
            </a:r>
            <a:endParaRPr lang="en-US" altLang="zh-CN" sz="2000" dirty="0">
              <a:solidFill>
                <a:srgbClr val="003300"/>
              </a:solidFill>
              <a:latin typeface="微软雅黑" panose="020B0503020204020204" pitchFamily="34" charset="-122"/>
              <a:ea typeface="微软雅黑" panose="020B0503020204020204" pitchFamily="34" charset="-122"/>
            </a:endParaRPr>
          </a:p>
          <a:p>
            <a:pPr marL="628379" lvl="1" indent="-342900">
              <a:buClr>
                <a:srgbClr val="0070C0"/>
              </a:buClr>
              <a:buFont typeface="Wingdings" panose="05000000000000000000" pitchFamily="2" charset="2"/>
              <a:buChar char="Ø"/>
            </a:pPr>
            <a:r>
              <a:rPr lang="zh-CN" altLang="en-US" sz="1800" dirty="0">
                <a:solidFill>
                  <a:srgbClr val="663300"/>
                </a:solidFill>
                <a:latin typeface="微软雅黑" panose="020B0503020204020204" pitchFamily="34" charset="-122"/>
                <a:ea typeface="微软雅黑" panose="020B0503020204020204" pitchFamily="34" charset="-122"/>
              </a:rPr>
              <a:t>主题爬取的测序并非简单的深度优先、广度优先，而是按照相关度的大小排序，相关度大的</a:t>
            </a:r>
            <a:r>
              <a:rPr lang="en-US" altLang="zh-CN" sz="1800" dirty="0" err="1">
                <a:solidFill>
                  <a:srgbClr val="663300"/>
                </a:solidFill>
                <a:latin typeface="微软雅黑" panose="020B0503020204020204" pitchFamily="34" charset="-122"/>
                <a:ea typeface="微软雅黑" panose="020B0503020204020204" pitchFamily="34" charset="-122"/>
              </a:rPr>
              <a:t>url</a:t>
            </a:r>
            <a:r>
              <a:rPr lang="zh-CN" altLang="en-US" sz="1800" dirty="0">
                <a:solidFill>
                  <a:srgbClr val="663300"/>
                </a:solidFill>
                <a:latin typeface="微软雅黑" panose="020B0503020204020204" pitchFamily="34" charset="-122"/>
                <a:ea typeface="微软雅黑" panose="020B0503020204020204" pitchFamily="34" charset="-122"/>
              </a:rPr>
              <a:t>优先爬取。</a:t>
            </a:r>
          </a:p>
          <a:p>
            <a:pPr marL="342900" indent="-342900">
              <a:buClr>
                <a:srgbClr val="0070C0"/>
              </a:buClr>
              <a:buFont typeface="Wingdings" panose="05000000000000000000" pitchFamily="2" charset="2"/>
              <a:buChar char="n"/>
            </a:pPr>
            <a:r>
              <a:rPr lang="zh-CN" altLang="en-US" sz="2000" dirty="0">
                <a:solidFill>
                  <a:srgbClr val="003300"/>
                </a:solidFill>
                <a:latin typeface="微软雅黑" panose="020B0503020204020204" pitchFamily="34" charset="-122"/>
                <a:ea typeface="微软雅黑" panose="020B0503020204020204" pitchFamily="34" charset="-122"/>
              </a:rPr>
              <a:t>如何判断一个网页是否与主题相关？</a:t>
            </a:r>
            <a:endParaRPr lang="en-US" altLang="zh-CN" sz="2000" dirty="0">
              <a:solidFill>
                <a:srgbClr val="003300"/>
              </a:solidFill>
              <a:latin typeface="微软雅黑" panose="020B0503020204020204" pitchFamily="34" charset="-122"/>
              <a:ea typeface="微软雅黑" panose="020B0503020204020204" pitchFamily="34" charset="-122"/>
            </a:endParaRPr>
          </a:p>
          <a:p>
            <a:pPr marL="628379" lvl="1" indent="-342900">
              <a:buClr>
                <a:srgbClr val="0070C0"/>
              </a:buClr>
              <a:buFont typeface="Wingdings" panose="05000000000000000000" pitchFamily="2" charset="2"/>
              <a:buChar char="Ø"/>
            </a:pPr>
            <a:r>
              <a:rPr lang="zh-CN" altLang="en-US" sz="1800" dirty="0">
                <a:solidFill>
                  <a:srgbClr val="663300"/>
                </a:solidFill>
                <a:latin typeface="华文新魏" panose="02010800040101010101" pitchFamily="2" charset="-122"/>
                <a:ea typeface="华文新魏" panose="02010800040101010101" pitchFamily="2" charset="-122"/>
              </a:rPr>
              <a:t>可通过文本挖掘技术，获取待爬行</a:t>
            </a:r>
            <a:r>
              <a:rPr lang="en-US" altLang="zh-CN" sz="1800" dirty="0" err="1">
                <a:solidFill>
                  <a:srgbClr val="663300"/>
                </a:solidFill>
                <a:latin typeface="华文新魏" panose="02010800040101010101" pitchFamily="2" charset="-122"/>
                <a:ea typeface="华文新魏" panose="02010800040101010101" pitchFamily="2" charset="-122"/>
              </a:rPr>
              <a:t>url</a:t>
            </a:r>
            <a:r>
              <a:rPr lang="zh-CN" altLang="en-US" sz="1800" dirty="0">
                <a:solidFill>
                  <a:srgbClr val="663300"/>
                </a:solidFill>
                <a:latin typeface="华文新魏" panose="02010800040101010101" pitchFamily="2" charset="-122"/>
                <a:ea typeface="华文新魏" panose="02010800040101010101" pitchFamily="2" charset="-122"/>
              </a:rPr>
              <a:t>的文本内容确定该</a:t>
            </a:r>
            <a:r>
              <a:rPr lang="en-US" altLang="zh-CN" sz="1800" dirty="0" err="1">
                <a:solidFill>
                  <a:srgbClr val="663300"/>
                </a:solidFill>
                <a:latin typeface="华文新魏" panose="02010800040101010101" pitchFamily="2" charset="-122"/>
                <a:ea typeface="华文新魏" panose="02010800040101010101" pitchFamily="2" charset="-122"/>
              </a:rPr>
              <a:t>url</a:t>
            </a:r>
            <a:r>
              <a:rPr lang="zh-CN" altLang="en-US" sz="1800" dirty="0">
                <a:solidFill>
                  <a:srgbClr val="663300"/>
                </a:solidFill>
                <a:latin typeface="华文新魏" panose="02010800040101010101" pitchFamily="2" charset="-122"/>
                <a:ea typeface="华文新魏" panose="02010800040101010101" pitchFamily="2" charset="-122"/>
              </a:rPr>
              <a:t>是否与主题相关。</a:t>
            </a:r>
          </a:p>
          <a:p>
            <a:pPr marL="342900" indent="-342900">
              <a:buClr>
                <a:srgbClr val="0070C0"/>
              </a:buClr>
              <a:buFont typeface="Wingdings" panose="05000000000000000000" pitchFamily="2" charset="2"/>
              <a:buChar char="n"/>
            </a:pPr>
            <a:r>
              <a:rPr lang="zh-CN" altLang="en-US" sz="2000" dirty="0">
                <a:solidFill>
                  <a:srgbClr val="003300"/>
                </a:solidFill>
                <a:latin typeface="微软雅黑" panose="020B0503020204020204" pitchFamily="34" charset="-122"/>
                <a:ea typeface="微软雅黑" panose="020B0503020204020204" pitchFamily="34" charset="-122"/>
              </a:rPr>
              <a:t>所有被爬取过的网页将被系统存储起来</a:t>
            </a:r>
            <a:r>
              <a:rPr lang="en-US" altLang="zh-CN" sz="2000" dirty="0">
                <a:solidFill>
                  <a:srgbClr val="003300"/>
                </a:solidFill>
                <a:latin typeface="微软雅黑" panose="020B0503020204020204" pitchFamily="34" charset="-122"/>
                <a:ea typeface="微软雅黑" panose="020B0503020204020204" pitchFamily="34" charset="-122"/>
              </a:rPr>
              <a:t>,</a:t>
            </a:r>
            <a:r>
              <a:rPr lang="zh-CN" altLang="en-US" sz="2000" dirty="0">
                <a:solidFill>
                  <a:srgbClr val="003300"/>
                </a:solidFill>
                <a:latin typeface="微软雅黑" panose="020B0503020204020204" pitchFamily="34" charset="-122"/>
                <a:ea typeface="微软雅黑" panose="020B0503020204020204" pitchFamily="34" charset="-122"/>
              </a:rPr>
              <a:t>进行分析、过滤、并建立索引，对后续抓取过程进行反馈。</a:t>
            </a:r>
          </a:p>
        </p:txBody>
      </p:sp>
    </p:spTree>
    <p:extLst>
      <p:ext uri="{BB962C8B-B14F-4D97-AF65-F5344CB8AC3E}">
        <p14:creationId xmlns:p14="http://schemas.microsoft.com/office/powerpoint/2010/main" val="3795806604"/>
      </p:ext>
    </p:extLst>
  </p:cSld>
  <p:clrMapOvr>
    <a:masterClrMapping/>
  </p:clrMapOvr>
  <p:transition spd="slow">
    <p:wipe dir="d"/>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标题 1"/>
          <p:cNvSpPr>
            <a:spLocks noGrp="1"/>
          </p:cNvSpPr>
          <p:nvPr>
            <p:ph type="title"/>
          </p:nvPr>
        </p:nvSpPr>
        <p:spPr/>
        <p:txBody>
          <a:bodyPr/>
          <a:lstStyle/>
          <a:p>
            <a:r>
              <a:rPr altLang="en-US"/>
              <a:t>搜索关键词自动提交</a:t>
            </a:r>
          </a:p>
        </p:txBody>
      </p:sp>
      <p:pic>
        <p:nvPicPr>
          <p:cNvPr id="117763" name="内容占位符 3"/>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433512" y="780926"/>
            <a:ext cx="4881953" cy="2016224"/>
          </a:xfrm>
        </p:spPr>
      </p:pic>
      <p:pic>
        <p:nvPicPr>
          <p:cNvPr id="5" name="内容占位符 3">
            <a:extLst>
              <a:ext uri="{FF2B5EF4-FFF2-40B4-BE49-F238E27FC236}">
                <a16:creationId xmlns:a16="http://schemas.microsoft.com/office/drawing/2014/main" id="{40384707-7037-47EF-AB17-8BC340DFC71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638277" y="2261718"/>
            <a:ext cx="5416252" cy="2089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图片 4">
            <a:extLst>
              <a:ext uri="{FF2B5EF4-FFF2-40B4-BE49-F238E27FC236}">
                <a16:creationId xmlns:a16="http://schemas.microsoft.com/office/drawing/2014/main" id="{6871C0AF-FE98-4E75-8E66-24E883425C9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641668" y="4303167"/>
            <a:ext cx="5412861" cy="757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37779404"/>
      </p:ext>
    </p:extLst>
  </p:cSld>
  <p:clrMapOvr>
    <a:masterClrMapping/>
  </p:clrMapOvr>
  <p:transition spd="slow">
    <p:wipe dir="d"/>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标题 1"/>
          <p:cNvSpPr>
            <a:spLocks noGrp="1"/>
          </p:cNvSpPr>
          <p:nvPr>
            <p:ph type="title"/>
          </p:nvPr>
        </p:nvSpPr>
        <p:spPr/>
        <p:txBody>
          <a:bodyPr/>
          <a:lstStyle/>
          <a:p>
            <a:r>
              <a:rPr altLang="en-US"/>
              <a:t>思考</a:t>
            </a:r>
          </a:p>
        </p:txBody>
      </p:sp>
      <p:sp>
        <p:nvSpPr>
          <p:cNvPr id="119811" name="内容占位符 2"/>
          <p:cNvSpPr>
            <a:spLocks noGrp="1"/>
          </p:cNvSpPr>
          <p:nvPr>
            <p:ph idx="1"/>
          </p:nvPr>
        </p:nvSpPr>
        <p:spPr>
          <a:xfrm>
            <a:off x="534380" y="1275606"/>
            <a:ext cx="8075240" cy="2807948"/>
          </a:xfrm>
        </p:spPr>
        <p:txBody>
          <a:bodyPr wrap="square">
            <a:spAutoFit/>
          </a:bodyPr>
          <a:lstStyle/>
          <a:p>
            <a:pPr marL="0" indent="628650">
              <a:lnSpc>
                <a:spcPct val="150000"/>
              </a:lnSpc>
              <a:spcBef>
                <a:spcPts val="0"/>
              </a:spcBef>
              <a:buNone/>
            </a:pPr>
            <a:r>
              <a:rPr altLang="en-US" sz="2000" dirty="0">
                <a:solidFill>
                  <a:srgbClr val="003300"/>
                </a:solidFill>
              </a:rPr>
              <a:t>在技术层面，除了搜索引擎，还可以向其它可以查询数据信息的网页提交查询关键词。正是因为有这类自动提交程序，当今开发的服务网站不得不增加图片或声音类型的验证码，用来区分用户是计算机的自动程序还是人。技术是反映人类思想的手段，掌握了所谓“更有能力”和“更先进”的技术没什么大不了，最为可贵的是去思考如何通过技术手段为人类和世界带来更美好的未来。</a:t>
            </a:r>
          </a:p>
        </p:txBody>
      </p:sp>
    </p:spTree>
    <p:extLst>
      <p:ext uri="{BB962C8B-B14F-4D97-AF65-F5344CB8AC3E}">
        <p14:creationId xmlns:p14="http://schemas.microsoft.com/office/powerpoint/2010/main" val="3347501904"/>
      </p:ext>
    </p:extLst>
  </p:cSld>
  <p:clrMapOvr>
    <a:masterClrMapping/>
  </p:clrMapOvr>
  <p:transition spd="slow">
    <p:wipe dir="d"/>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标题 1"/>
          <p:cNvSpPr>
            <a:spLocks noGrp="1"/>
          </p:cNvSpPr>
          <p:nvPr>
            <p:ph type="title"/>
          </p:nvPr>
        </p:nvSpPr>
        <p:spPr/>
        <p:txBody>
          <a:bodyPr/>
          <a:lstStyle/>
          <a:p>
            <a:r>
              <a:rPr altLang="en-US"/>
              <a:t>拓展：</a:t>
            </a:r>
            <a:r>
              <a:rPr lang="en-US"/>
              <a:t>CAPTCHA </a:t>
            </a:r>
            <a:r>
              <a:rPr altLang="en-US"/>
              <a:t>验证码</a:t>
            </a:r>
          </a:p>
        </p:txBody>
      </p:sp>
      <p:sp>
        <p:nvSpPr>
          <p:cNvPr id="120835" name="内容占位符 2"/>
          <p:cNvSpPr>
            <a:spLocks noGrp="1"/>
          </p:cNvSpPr>
          <p:nvPr>
            <p:ph idx="1"/>
          </p:nvPr>
        </p:nvSpPr>
        <p:spPr>
          <a:xfrm>
            <a:off x="611560" y="699542"/>
            <a:ext cx="8229600" cy="1884618"/>
          </a:xfrm>
        </p:spPr>
        <p:txBody>
          <a:bodyPr>
            <a:spAutoFit/>
          </a:bodyPr>
          <a:lstStyle/>
          <a:p>
            <a:pPr marL="0" indent="628650">
              <a:lnSpc>
                <a:spcPct val="150000"/>
              </a:lnSpc>
              <a:buNone/>
            </a:pPr>
            <a:r>
              <a:rPr lang="en-US" sz="2000" dirty="0">
                <a:solidFill>
                  <a:srgbClr val="003300"/>
                </a:solidFill>
              </a:rPr>
              <a:t>CAPTCHA </a:t>
            </a:r>
            <a:r>
              <a:rPr altLang="en-US" sz="2000" dirty="0">
                <a:solidFill>
                  <a:srgbClr val="003300"/>
                </a:solidFill>
              </a:rPr>
              <a:t>验证码是“全自动区分计算机和人类的图灵测试”（</a:t>
            </a:r>
            <a:r>
              <a:rPr lang="en-US" sz="2000" dirty="0">
                <a:solidFill>
                  <a:srgbClr val="003300"/>
                </a:solidFill>
              </a:rPr>
              <a:t>Completely Automated Public Turing test to tell Computers and Humans Apart</a:t>
            </a:r>
            <a:r>
              <a:rPr altLang="en-US" sz="2000" dirty="0">
                <a:solidFill>
                  <a:srgbClr val="003300"/>
                </a:solidFill>
              </a:rPr>
              <a:t>）的缩写，它是一种区分用户是计算机程序或是人的方法，用于防止程序肆意向网络自动提交请求。</a:t>
            </a:r>
          </a:p>
        </p:txBody>
      </p:sp>
      <p:pic>
        <p:nvPicPr>
          <p:cNvPr id="4" name="内容占位符 3">
            <a:extLst>
              <a:ext uri="{FF2B5EF4-FFF2-40B4-BE49-F238E27FC236}">
                <a16:creationId xmlns:a16="http://schemas.microsoft.com/office/drawing/2014/main" id="{8ACE01CF-FF0D-4E1A-85A9-A3D1C4678DD4}"/>
              </a:ext>
            </a:extLst>
          </p:cNvPr>
          <p:cNvPicPr>
            <a:picLocks/>
          </p:cNvPicPr>
          <p:nvPr/>
        </p:nvPicPr>
        <p:blipFill>
          <a:blip r:embed="rId2">
            <a:extLst>
              <a:ext uri="{28A0092B-C50C-407E-A947-70E740481C1C}">
                <a14:useLocalDpi xmlns:a14="http://schemas.microsoft.com/office/drawing/2010/main" val="0"/>
              </a:ext>
            </a:extLst>
          </a:blip>
          <a:srcRect/>
          <a:stretch>
            <a:fillRect/>
          </a:stretch>
        </p:blipFill>
        <p:spPr bwMode="auto">
          <a:xfrm>
            <a:off x="2485603" y="2571750"/>
            <a:ext cx="4481513" cy="24848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48158564"/>
      </p:ext>
    </p:extLst>
  </p:cSld>
  <p:clrMapOvr>
    <a:masterClrMapping/>
  </p:clrMapOvr>
  <p:transition spd="slow">
    <p:wipe dir="d"/>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标题 1"/>
          <p:cNvSpPr>
            <a:spLocks noGrp="1"/>
          </p:cNvSpPr>
          <p:nvPr>
            <p:ph type="title"/>
          </p:nvPr>
        </p:nvSpPr>
        <p:spPr/>
        <p:txBody>
          <a:bodyPr/>
          <a:lstStyle/>
          <a:p>
            <a:r>
              <a:rPr altLang="en-US"/>
              <a:t>拓展：</a:t>
            </a:r>
            <a:r>
              <a:rPr lang="en-US"/>
              <a:t>CAPTCHA </a:t>
            </a:r>
            <a:r>
              <a:rPr altLang="en-US"/>
              <a:t>验证码</a:t>
            </a:r>
          </a:p>
        </p:txBody>
      </p:sp>
      <p:sp>
        <p:nvSpPr>
          <p:cNvPr id="122883" name="内容占位符 2"/>
          <p:cNvSpPr>
            <a:spLocks noGrp="1"/>
          </p:cNvSpPr>
          <p:nvPr>
            <p:ph idx="1"/>
          </p:nvPr>
        </p:nvSpPr>
        <p:spPr>
          <a:xfrm>
            <a:off x="683568" y="987574"/>
            <a:ext cx="8229600" cy="1884618"/>
          </a:xfrm>
        </p:spPr>
        <p:txBody>
          <a:bodyPr>
            <a:spAutoFit/>
          </a:bodyPr>
          <a:lstStyle/>
          <a:p>
            <a:pPr marL="0" indent="536575">
              <a:lnSpc>
                <a:spcPct val="150000"/>
              </a:lnSpc>
              <a:buNone/>
            </a:pPr>
            <a:r>
              <a:rPr lang="en-US" sz="2000" dirty="0">
                <a:solidFill>
                  <a:srgbClr val="003300"/>
                </a:solidFill>
              </a:rPr>
              <a:t>CAPTCHA </a:t>
            </a:r>
            <a:r>
              <a:rPr altLang="en-US" sz="2000" dirty="0">
                <a:solidFill>
                  <a:srgbClr val="003300"/>
                </a:solidFill>
              </a:rPr>
              <a:t>验证码的原理是通过图片或语音形式展现人类容易识别但程序较难识别的信息，反馈信息与生成验证码的真实信息对比能够判断输入反馈的“用户”是程序或者是人类。</a:t>
            </a:r>
            <a:r>
              <a:rPr lang="en-US" sz="2000" dirty="0">
                <a:solidFill>
                  <a:srgbClr val="003300"/>
                </a:solidFill>
              </a:rPr>
              <a:t>CAPTCHA </a:t>
            </a:r>
            <a:r>
              <a:rPr altLang="en-US" sz="2000" dirty="0">
                <a:solidFill>
                  <a:srgbClr val="003300"/>
                </a:solidFill>
              </a:rPr>
              <a:t>验证码已经成为现代网络服务系统的标准配置。</a:t>
            </a:r>
          </a:p>
        </p:txBody>
      </p:sp>
      <p:sp>
        <p:nvSpPr>
          <p:cNvPr id="4" name="内容占位符 2">
            <a:extLst>
              <a:ext uri="{FF2B5EF4-FFF2-40B4-BE49-F238E27FC236}">
                <a16:creationId xmlns:a16="http://schemas.microsoft.com/office/drawing/2014/main" id="{294F18A5-8264-4C2A-BA11-FB2CEA6D7CEA}"/>
              </a:ext>
            </a:extLst>
          </p:cNvPr>
          <p:cNvSpPr txBox="1">
            <a:spLocks/>
          </p:cNvSpPr>
          <p:nvPr/>
        </p:nvSpPr>
        <p:spPr bwMode="auto">
          <a:xfrm>
            <a:off x="683568" y="3363838"/>
            <a:ext cx="8229600" cy="107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lvl1pPr marL="257175" indent="-257175" algn="l" rtl="0" eaLnBrk="1" fontAlgn="base" hangingPunct="1">
              <a:spcBef>
                <a:spcPct val="20000"/>
              </a:spcBef>
              <a:spcAft>
                <a:spcPct val="0"/>
              </a:spcAft>
              <a:buClr>
                <a:schemeClr val="hlink"/>
              </a:buClr>
              <a:buFont typeface="Wingdings" panose="05000000000000000000" pitchFamily="2" charset="2"/>
              <a:buChar char="v"/>
              <a:defRPr lang="zh-CN" altLang="en-US" sz="2400" b="1" kern="1200">
                <a:solidFill>
                  <a:srgbClr val="6633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defRPr>
            </a:lvl1pPr>
            <a:lvl2pPr marL="557213" indent="-214313" algn="l" rtl="0" eaLnBrk="1" fontAlgn="base" hangingPunct="1">
              <a:spcBef>
                <a:spcPct val="20000"/>
              </a:spcBef>
              <a:spcAft>
                <a:spcPct val="0"/>
              </a:spcAft>
              <a:buClr>
                <a:schemeClr val="accent1"/>
              </a:buClr>
              <a:buFont typeface="Wingdings" panose="05000000000000000000" pitchFamily="2" charset="2"/>
              <a:buChar char="§"/>
              <a:defRPr lang="zh-CN" altLang="en-US" sz="2100" b="1" kern="1200">
                <a:solidFill>
                  <a:schemeClr val="tx1"/>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cs typeface="+mn-cs"/>
              </a:defRPr>
            </a:lvl2pPr>
            <a:lvl3pPr marL="857250" indent="-171450" algn="l" rtl="0" eaLnBrk="1" fontAlgn="base" hangingPunct="1">
              <a:spcBef>
                <a:spcPct val="20000"/>
              </a:spcBef>
              <a:spcAft>
                <a:spcPct val="0"/>
              </a:spcAft>
              <a:buClr>
                <a:schemeClr val="tx1"/>
              </a:buClr>
              <a:buChar char="•"/>
              <a:defRPr lang="zh-CN" altLang="en-US" sz="1800" b="1" kern="1200">
                <a:solidFill>
                  <a:schemeClr val="tx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mn-cs"/>
              </a:defRPr>
            </a:lvl3pPr>
            <a:lvl4pPr marL="1200150" indent="-171450" algn="l" rtl="0" eaLnBrk="1" fontAlgn="base" hangingPunct="1">
              <a:spcBef>
                <a:spcPct val="20000"/>
              </a:spcBef>
              <a:spcAft>
                <a:spcPct val="0"/>
              </a:spcAft>
              <a:buChar char="–"/>
              <a:defRPr lang="zh-CN" altLang="en-US" sz="1500" b="1" kern="1200">
                <a:solidFill>
                  <a:schemeClr val="tx1"/>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cs typeface="+mn-cs"/>
              </a:defRPr>
            </a:lvl4pPr>
            <a:lvl5pPr marL="1543050" indent="-171450" algn="l" rtl="0" eaLnBrk="1" fontAlgn="base" hangingPunct="1">
              <a:spcBef>
                <a:spcPct val="20000"/>
              </a:spcBef>
              <a:spcAft>
                <a:spcPct val="0"/>
              </a:spcAft>
              <a:buChar char="»"/>
              <a:defRPr lang="zh-CN" altLang="en-US" sz="1500" b="1" kern="1200">
                <a:solidFill>
                  <a:schemeClr val="tx1"/>
                </a:solidFill>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457200" indent="-457200">
              <a:buFont typeface="+mj-lt"/>
              <a:buAutoNum type="arabicPeriod"/>
            </a:pPr>
            <a:r>
              <a:rPr lang="zh-CN" altLang="en-US" sz="2000" dirty="0">
                <a:solidFill>
                  <a:srgbClr val="003300"/>
                </a:solidFill>
              </a:rPr>
              <a:t>仔细观察百度搜索返回页面的</a:t>
            </a:r>
            <a:r>
              <a:rPr lang="en-US" altLang="zh-CN" sz="2000" dirty="0">
                <a:solidFill>
                  <a:srgbClr val="003300"/>
                </a:solidFill>
              </a:rPr>
              <a:t>HTML </a:t>
            </a:r>
            <a:r>
              <a:rPr lang="zh-CN" altLang="en-US" sz="2000" dirty="0">
                <a:solidFill>
                  <a:srgbClr val="003300"/>
                </a:solidFill>
              </a:rPr>
              <a:t>代码，找到右侧“相关术语”部分对应的的代码。</a:t>
            </a:r>
          </a:p>
          <a:p>
            <a:pPr marL="457200" indent="-457200">
              <a:buFont typeface="+mj-lt"/>
              <a:buAutoNum type="arabicPeriod"/>
            </a:pPr>
            <a:r>
              <a:rPr lang="zh-CN" altLang="en-US" sz="2000" dirty="0">
                <a:solidFill>
                  <a:srgbClr val="003300"/>
                </a:solidFill>
              </a:rPr>
              <a:t>仔细观察并解释百度图片搜索页面的</a:t>
            </a:r>
            <a:r>
              <a:rPr lang="en-US" altLang="zh-CN" sz="2000" dirty="0">
                <a:solidFill>
                  <a:srgbClr val="003300"/>
                </a:solidFill>
              </a:rPr>
              <a:t>HTML </a:t>
            </a:r>
            <a:r>
              <a:rPr lang="zh-CN" altLang="en-US" sz="2000" dirty="0">
                <a:solidFill>
                  <a:srgbClr val="003300"/>
                </a:solidFill>
              </a:rPr>
              <a:t>代码。</a:t>
            </a:r>
          </a:p>
        </p:txBody>
      </p:sp>
    </p:spTree>
    <p:extLst>
      <p:ext uri="{BB962C8B-B14F-4D97-AF65-F5344CB8AC3E}">
        <p14:creationId xmlns:p14="http://schemas.microsoft.com/office/powerpoint/2010/main" val="3845155537"/>
      </p:ext>
    </p:extLst>
  </p:cSld>
  <p:clrMapOvr>
    <a:masterClrMapping/>
  </p:clrMapOvr>
  <p:transition spd="slow">
    <p:wipe dir="d"/>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标题 1"/>
          <p:cNvSpPr>
            <a:spLocks noGrp="1"/>
          </p:cNvSpPr>
          <p:nvPr>
            <p:ph type="title"/>
          </p:nvPr>
        </p:nvSpPr>
        <p:spPr/>
        <p:txBody>
          <a:bodyPr/>
          <a:lstStyle/>
          <a:p>
            <a:r>
              <a:rPr altLang="en-US"/>
              <a:t>本章小结</a:t>
            </a:r>
          </a:p>
        </p:txBody>
      </p:sp>
      <p:sp>
        <p:nvSpPr>
          <p:cNvPr id="124931" name="内容占位符 2"/>
          <p:cNvSpPr>
            <a:spLocks noGrp="1"/>
          </p:cNvSpPr>
          <p:nvPr>
            <p:ph idx="1"/>
          </p:nvPr>
        </p:nvSpPr>
        <p:spPr>
          <a:xfrm>
            <a:off x="611560" y="1059582"/>
            <a:ext cx="8291264" cy="3351046"/>
          </a:xfrm>
        </p:spPr>
        <p:txBody>
          <a:bodyPr>
            <a:spAutoFit/>
          </a:bodyPr>
          <a:lstStyle/>
          <a:p>
            <a:pPr marL="0" indent="628650">
              <a:lnSpc>
                <a:spcPct val="150000"/>
              </a:lnSpc>
              <a:buNone/>
            </a:pPr>
            <a:r>
              <a:rPr altLang="en-US" dirty="0">
                <a:solidFill>
                  <a:srgbClr val="003300"/>
                </a:solidFill>
              </a:rPr>
              <a:t>本章主要介绍了设计并实现网络爬虫的基本方法， 结合</a:t>
            </a:r>
            <a:r>
              <a:rPr lang="en-US" dirty="0">
                <a:solidFill>
                  <a:srgbClr val="003300"/>
                </a:solidFill>
              </a:rPr>
              <a:t>requests </a:t>
            </a:r>
            <a:r>
              <a:rPr altLang="en-US" dirty="0">
                <a:solidFill>
                  <a:srgbClr val="003300"/>
                </a:solidFill>
              </a:rPr>
              <a:t>和</a:t>
            </a:r>
            <a:r>
              <a:rPr lang="en-US" dirty="0">
                <a:solidFill>
                  <a:srgbClr val="003300"/>
                </a:solidFill>
              </a:rPr>
              <a:t>beautifulsoup4 </a:t>
            </a:r>
            <a:r>
              <a:rPr altLang="en-US" dirty="0">
                <a:solidFill>
                  <a:srgbClr val="003300"/>
                </a:solidFill>
              </a:rPr>
              <a:t>两个库的使用，讲述了如何处理</a:t>
            </a:r>
            <a:r>
              <a:rPr lang="en-US" dirty="0">
                <a:solidFill>
                  <a:srgbClr val="003300"/>
                </a:solidFill>
              </a:rPr>
              <a:t>HTTP</a:t>
            </a:r>
            <a:r>
              <a:rPr altLang="en-US" dirty="0">
                <a:solidFill>
                  <a:srgbClr val="003300"/>
                </a:solidFill>
              </a:rPr>
              <a:t>协议以及解析和处理网页</a:t>
            </a:r>
            <a:r>
              <a:rPr lang="en-US" dirty="0">
                <a:solidFill>
                  <a:srgbClr val="003300"/>
                </a:solidFill>
              </a:rPr>
              <a:t>HTML</a:t>
            </a:r>
            <a:r>
              <a:rPr altLang="en-US" dirty="0">
                <a:solidFill>
                  <a:srgbClr val="003300"/>
                </a:solidFill>
              </a:rPr>
              <a:t>和</a:t>
            </a:r>
            <a:r>
              <a:rPr lang="en-US" dirty="0">
                <a:solidFill>
                  <a:srgbClr val="003300"/>
                </a:solidFill>
              </a:rPr>
              <a:t>XML </a:t>
            </a:r>
            <a:r>
              <a:rPr altLang="en-US" dirty="0">
                <a:solidFill>
                  <a:srgbClr val="003300"/>
                </a:solidFill>
              </a:rPr>
              <a:t>页面信息的方法。本章通过中国大学排名爬虫和搜索关键词提交两个实例，展示了现代网络社会中快速抓取定向网页数据的重要价值。</a:t>
            </a:r>
          </a:p>
        </p:txBody>
      </p:sp>
    </p:spTree>
    <p:extLst>
      <p:ext uri="{BB962C8B-B14F-4D97-AF65-F5344CB8AC3E}">
        <p14:creationId xmlns:p14="http://schemas.microsoft.com/office/powerpoint/2010/main" val="112673232"/>
      </p:ext>
    </p:extLst>
  </p:cSld>
  <p:clrMapOvr>
    <a:masterClrMapping/>
  </p:clrMapOvr>
  <p:transition spd="slow">
    <p:wipe dir="d"/>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标题 1"/>
          <p:cNvSpPr>
            <a:spLocks noGrp="1"/>
          </p:cNvSpPr>
          <p:nvPr>
            <p:ph type="title"/>
          </p:nvPr>
        </p:nvSpPr>
        <p:spPr/>
        <p:txBody>
          <a:bodyPr/>
          <a:lstStyle/>
          <a:p>
            <a:r>
              <a:rPr altLang="en-US"/>
              <a:t>程序练习题</a:t>
            </a:r>
          </a:p>
        </p:txBody>
      </p:sp>
      <p:sp>
        <p:nvSpPr>
          <p:cNvPr id="125955" name="内容占位符 2"/>
          <p:cNvSpPr>
            <a:spLocks noGrp="1"/>
          </p:cNvSpPr>
          <p:nvPr>
            <p:ph idx="1"/>
          </p:nvPr>
        </p:nvSpPr>
        <p:spPr>
          <a:xfrm>
            <a:off x="457200" y="699542"/>
            <a:ext cx="8507288" cy="4100610"/>
          </a:xfrm>
        </p:spPr>
        <p:txBody>
          <a:bodyPr wrap="square">
            <a:spAutoFit/>
          </a:bodyPr>
          <a:lstStyle/>
          <a:p>
            <a:pPr marL="457200" indent="-457200">
              <a:lnSpc>
                <a:spcPct val="150000"/>
              </a:lnSpc>
              <a:buFont typeface="+mj-lt"/>
              <a:buAutoNum type="arabicPeriod"/>
            </a:pPr>
            <a:r>
              <a:rPr altLang="en-US" sz="2000" dirty="0">
                <a:solidFill>
                  <a:srgbClr val="003300"/>
                </a:solidFill>
              </a:rPr>
              <a:t>参考实例，实现按照省份输出中国大学排名的功能。</a:t>
            </a:r>
          </a:p>
          <a:p>
            <a:pPr marL="457200" indent="-457200">
              <a:lnSpc>
                <a:spcPct val="150000"/>
              </a:lnSpc>
              <a:buFont typeface="+mj-lt"/>
              <a:buAutoNum type="arabicPeriod"/>
            </a:pPr>
            <a:r>
              <a:rPr altLang="en-US" sz="2000" dirty="0">
                <a:solidFill>
                  <a:srgbClr val="003300"/>
                </a:solidFill>
              </a:rPr>
              <a:t>参考实例，实现</a:t>
            </a:r>
            <a:r>
              <a:rPr lang="en-US" sz="2000" dirty="0" err="1">
                <a:solidFill>
                  <a:srgbClr val="003300"/>
                </a:solidFill>
              </a:rPr>
              <a:t>USNews</a:t>
            </a:r>
            <a:r>
              <a:rPr lang="en-US" sz="2000" dirty="0">
                <a:solidFill>
                  <a:srgbClr val="003300"/>
                </a:solidFill>
              </a:rPr>
              <a:t> </a:t>
            </a:r>
            <a:r>
              <a:rPr altLang="en-US" sz="2000" dirty="0">
                <a:solidFill>
                  <a:srgbClr val="003300"/>
                </a:solidFill>
              </a:rPr>
              <a:t>美国大学排名的爬虫，并打印结果。</a:t>
            </a:r>
            <a:endParaRPr lang="en-US" sz="2000" dirty="0">
              <a:solidFill>
                <a:srgbClr val="003300"/>
              </a:solidFill>
            </a:endParaRPr>
          </a:p>
          <a:p>
            <a:pPr marL="457200" indent="-457200">
              <a:lnSpc>
                <a:spcPct val="150000"/>
              </a:lnSpc>
              <a:buFont typeface="+mj-lt"/>
              <a:buAutoNum type="arabicPeriod"/>
            </a:pPr>
            <a:r>
              <a:rPr altLang="en-US" sz="2000" dirty="0">
                <a:solidFill>
                  <a:srgbClr val="003300"/>
                </a:solidFill>
              </a:rPr>
              <a:t>编写视频网站视频播放链接的爬虫。</a:t>
            </a:r>
            <a:endParaRPr lang="en-US" altLang="zh-CN" sz="2000" dirty="0">
              <a:solidFill>
                <a:srgbClr val="003300"/>
              </a:solidFill>
            </a:endParaRPr>
          </a:p>
          <a:p>
            <a:pPr marL="457200" indent="-457200">
              <a:lnSpc>
                <a:spcPct val="150000"/>
              </a:lnSpc>
              <a:buFont typeface="+mj-lt"/>
              <a:buAutoNum type="arabicPeriod"/>
            </a:pPr>
            <a:r>
              <a:rPr lang="zh-CN" altLang="en-US" sz="2000" dirty="0">
                <a:solidFill>
                  <a:srgbClr val="003300"/>
                </a:solidFill>
              </a:rPr>
              <a:t>编写爬取</a:t>
            </a:r>
            <a:r>
              <a:rPr lang="en-US" altLang="zh-CN" sz="2000" dirty="0">
                <a:solidFill>
                  <a:srgbClr val="003300"/>
                </a:solidFill>
              </a:rPr>
              <a:t>robots.txt </a:t>
            </a:r>
            <a:r>
              <a:rPr lang="zh-CN" altLang="en-US" sz="2000" dirty="0">
                <a:solidFill>
                  <a:srgbClr val="003300"/>
                </a:solidFill>
              </a:rPr>
              <a:t>文件的爬虫，并分析爬取的内容。</a:t>
            </a:r>
          </a:p>
          <a:p>
            <a:pPr marL="457200" indent="-457200">
              <a:lnSpc>
                <a:spcPct val="150000"/>
              </a:lnSpc>
              <a:buFont typeface="+mj-lt"/>
              <a:buAutoNum type="arabicPeriod"/>
            </a:pPr>
            <a:r>
              <a:rPr lang="zh-CN" altLang="en-US" sz="2000" dirty="0">
                <a:solidFill>
                  <a:srgbClr val="003300"/>
                </a:solidFill>
              </a:rPr>
              <a:t>编写根据</a:t>
            </a:r>
            <a:r>
              <a:rPr lang="en-US" altLang="zh-CN" sz="2000" dirty="0">
                <a:solidFill>
                  <a:srgbClr val="003300"/>
                </a:solidFill>
              </a:rPr>
              <a:t>robots.txt </a:t>
            </a:r>
            <a:r>
              <a:rPr lang="zh-CN" altLang="en-US" sz="2000" dirty="0">
                <a:solidFill>
                  <a:srgbClr val="003300"/>
                </a:solidFill>
              </a:rPr>
              <a:t>文件内容爬取网站的程序。</a:t>
            </a:r>
          </a:p>
          <a:p>
            <a:pPr marL="457200" indent="-457200">
              <a:lnSpc>
                <a:spcPct val="150000"/>
              </a:lnSpc>
              <a:buFont typeface="+mj-lt"/>
              <a:buAutoNum type="arabicPeriod"/>
            </a:pPr>
            <a:r>
              <a:rPr lang="zh-CN" altLang="en-US" sz="2000" dirty="0">
                <a:solidFill>
                  <a:srgbClr val="003300"/>
                </a:solidFill>
              </a:rPr>
              <a:t>分析百度图片搜索返回结果的</a:t>
            </a:r>
            <a:r>
              <a:rPr lang="en-US" altLang="zh-CN" sz="2000" dirty="0">
                <a:solidFill>
                  <a:srgbClr val="003300"/>
                </a:solidFill>
              </a:rPr>
              <a:t>HTML </a:t>
            </a:r>
            <a:r>
              <a:rPr lang="zh-CN" altLang="en-US" sz="2000" dirty="0">
                <a:solidFill>
                  <a:srgbClr val="003300"/>
                </a:solidFill>
              </a:rPr>
              <a:t>代码，编写爬虫抓取图片并下载形成专题图片库。</a:t>
            </a:r>
          </a:p>
          <a:p>
            <a:pPr marL="457200" indent="-457200">
              <a:lnSpc>
                <a:spcPct val="150000"/>
              </a:lnSpc>
              <a:buFont typeface="+mj-lt"/>
              <a:buAutoNum type="arabicPeriod"/>
            </a:pPr>
            <a:r>
              <a:rPr lang="zh-CN" altLang="en-US" sz="2000" dirty="0">
                <a:solidFill>
                  <a:srgbClr val="003300"/>
                </a:solidFill>
              </a:rPr>
              <a:t>编写程序测量</a:t>
            </a:r>
            <a:r>
              <a:rPr lang="en-US" altLang="zh-CN" sz="2000" dirty="0">
                <a:solidFill>
                  <a:srgbClr val="003300"/>
                </a:solidFill>
              </a:rPr>
              <a:t>30 </a:t>
            </a:r>
            <a:r>
              <a:rPr lang="zh-CN" altLang="en-US" sz="2000" dirty="0">
                <a:solidFill>
                  <a:srgbClr val="003300"/>
                </a:solidFill>
              </a:rPr>
              <a:t>秒内成功获得百度主页的次数。</a:t>
            </a:r>
          </a:p>
        </p:txBody>
      </p:sp>
    </p:spTree>
    <p:extLst>
      <p:ext uri="{BB962C8B-B14F-4D97-AF65-F5344CB8AC3E}">
        <p14:creationId xmlns:p14="http://schemas.microsoft.com/office/powerpoint/2010/main" val="2465605160"/>
      </p:ext>
    </p:extLst>
  </p:cSld>
  <p:clrMapOvr>
    <a:masterClrMapping/>
  </p:clrMapOvr>
  <p:transition spd="slow">
    <p:wipe dir="d"/>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subTitle" idx="1"/>
          </p:nvPr>
        </p:nvSpPr>
        <p:spPr>
          <a:xfrm>
            <a:off x="2114550" y="2800350"/>
            <a:ext cx="4800600" cy="514350"/>
          </a:xfrm>
        </p:spPr>
        <p:txBody>
          <a:bodyPr/>
          <a:lstStyle/>
          <a:p>
            <a:r>
              <a:rPr lang="en-US" altLang="zh-CN">
                <a:ea typeface="宋体" panose="02010600030101010101" pitchFamily="2" charset="-122"/>
              </a:rPr>
              <a:t>www.themegallery.com</a:t>
            </a:r>
          </a:p>
        </p:txBody>
      </p:sp>
      <p:sp>
        <p:nvSpPr>
          <p:cNvPr id="59395" name="WordArt 3"/>
          <p:cNvSpPr>
            <a:spLocks noChangeArrowheads="1" noChangeShapeType="1" noTextEdit="1"/>
          </p:cNvSpPr>
          <p:nvPr/>
        </p:nvSpPr>
        <p:spPr bwMode="gray">
          <a:xfrm>
            <a:off x="2914650" y="3257550"/>
            <a:ext cx="3543300" cy="457200"/>
          </a:xfrm>
          <a:prstGeom prst="rect">
            <a:avLst/>
          </a:prstGeom>
        </p:spPr>
        <p:txBody>
          <a:bodyPr wrap="none" fromWordArt="1">
            <a:prstTxWarp prst="textDeflate">
              <a:avLst>
                <a:gd name="adj" fmla="val 0"/>
              </a:avLst>
            </a:prstTxWarp>
          </a:bodyPr>
          <a:lstStyle/>
          <a:p>
            <a:pPr algn="ctr"/>
            <a:r>
              <a:rPr lang="en-US" altLang="zh-CN" sz="4050" b="1" kern="10" dirty="0" err="1">
                <a:ln w="28575">
                  <a:solidFill>
                    <a:schemeClr val="bg1"/>
                  </a:solidFill>
                  <a:round/>
                  <a:headEnd/>
                  <a:tailEnd/>
                </a:ln>
                <a:gradFill rotWithShape="1">
                  <a:gsLst>
                    <a:gs pos="0">
                      <a:schemeClr val="tx1"/>
                    </a:gs>
                    <a:gs pos="100000">
                      <a:schemeClr val="accent2"/>
                    </a:gs>
                  </a:gsLst>
                  <a:lin ang="5400000" scaled="1"/>
                </a:gradFill>
                <a:effectLst>
                  <a:outerShdw dist="107763" dir="2700000" algn="ctr" rotWithShape="0">
                    <a:srgbClr val="000000">
                      <a:alpha val="50000"/>
                    </a:srgbClr>
                  </a:outerShdw>
                </a:effectLst>
                <a:latin typeface="Verdana" panose="020B0604030504040204" pitchFamily="34" charset="0"/>
                <a:ea typeface="Verdana" panose="020B0604030504040204" pitchFamily="34" charset="0"/>
                <a:cs typeface="Verdana" panose="020B0604030504040204" pitchFamily="34" charset="0"/>
              </a:rPr>
              <a:t>ThankYou</a:t>
            </a:r>
            <a:r>
              <a:rPr lang="en-US" altLang="zh-CN" sz="4050" b="1" kern="10" dirty="0">
                <a:ln w="28575">
                  <a:solidFill>
                    <a:schemeClr val="bg1"/>
                  </a:solidFill>
                  <a:round/>
                  <a:headEnd/>
                  <a:tailEnd/>
                </a:ln>
                <a:gradFill rotWithShape="1">
                  <a:gsLst>
                    <a:gs pos="0">
                      <a:schemeClr val="tx1"/>
                    </a:gs>
                    <a:gs pos="100000">
                      <a:schemeClr val="accent2"/>
                    </a:gs>
                  </a:gsLst>
                  <a:lin ang="5400000" scaled="1"/>
                </a:gradFill>
                <a:effectLst>
                  <a:outerShdw dist="107763" dir="2700000" algn="ctr" rotWithShape="0">
                    <a:srgbClr val="000000">
                      <a:alpha val="50000"/>
                    </a:srgbClr>
                  </a:outerShdw>
                </a:effectLst>
                <a:latin typeface="Verdana" panose="020B0604030504040204" pitchFamily="34" charset="0"/>
                <a:ea typeface="Verdana" panose="020B0604030504040204" pitchFamily="34" charset="0"/>
                <a:cs typeface="Verdana" panose="020B0604030504040204" pitchFamily="34" charset="0"/>
              </a:rPr>
              <a:t>!</a:t>
            </a:r>
            <a:endParaRPr lang="zh-CN" altLang="en-US" sz="4050" b="1" kern="10" dirty="0">
              <a:ln w="28575">
                <a:solidFill>
                  <a:schemeClr val="bg1"/>
                </a:solidFill>
                <a:round/>
                <a:headEnd/>
                <a:tailEnd/>
              </a:ln>
              <a:gradFill rotWithShape="1">
                <a:gsLst>
                  <a:gs pos="0">
                    <a:schemeClr val="tx1"/>
                  </a:gs>
                  <a:gs pos="100000">
                    <a:schemeClr val="accent2"/>
                  </a:gs>
                </a:gsLst>
                <a:lin ang="5400000" scaled="1"/>
              </a:gradFill>
              <a:effectLst>
                <a:outerShdw dist="107763" dir="2700000" algn="ctr" rotWithShape="0">
                  <a:srgbClr val="000000">
                    <a:alpha val="50000"/>
                  </a:srgbClr>
                </a:outerShdw>
              </a:effectLst>
              <a:latin typeface="Verdana" panose="020B0604030504040204" pitchFamily="34" charset="0"/>
              <a:cs typeface="Verdana" panose="020B0604030504040204" pitchFamily="34" charset="0"/>
            </a:endParaRPr>
          </a:p>
        </p:txBody>
      </p:sp>
      <p:sp>
        <p:nvSpPr>
          <p:cNvPr id="59396" name="Rectangle 4"/>
          <p:cNvSpPr>
            <a:spLocks noChangeArrowheads="1"/>
          </p:cNvSpPr>
          <p:nvPr/>
        </p:nvSpPr>
        <p:spPr bwMode="white">
          <a:xfrm>
            <a:off x="2286000" y="3886200"/>
            <a:ext cx="5314950" cy="285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ctr">
              <a:spcBef>
                <a:spcPct val="20000"/>
              </a:spcBef>
              <a:buClr>
                <a:schemeClr val="hlink"/>
              </a:buClr>
              <a:buFont typeface="Wingdings" panose="05000000000000000000" pitchFamily="2" charset="2"/>
              <a:defRPr sz="2400">
                <a:solidFill>
                  <a:schemeClr val="bg1"/>
                </a:solidFill>
                <a:latin typeface="Arial" panose="020B0604020202020204" pitchFamily="34" charset="0"/>
              </a:defRPr>
            </a:lvl1pPr>
            <a:lvl2pPr algn="ct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2pPr>
            <a:lvl3pPr algn="ctr">
              <a:spcBef>
                <a:spcPct val="20000"/>
              </a:spcBef>
              <a:buClr>
                <a:schemeClr val="tx1"/>
              </a:buClr>
              <a:defRPr sz="2400">
                <a:solidFill>
                  <a:schemeClr val="tx1"/>
                </a:solidFill>
                <a:latin typeface="Arial" panose="020B0604020202020204" pitchFamily="34" charset="0"/>
              </a:defRPr>
            </a:lvl3pPr>
            <a:lvl4pPr algn="ctr">
              <a:spcBef>
                <a:spcPct val="20000"/>
              </a:spcBef>
              <a:defRPr sz="2000">
                <a:solidFill>
                  <a:schemeClr val="tx1"/>
                </a:solidFill>
                <a:latin typeface="Arial" panose="020B0604020202020204" pitchFamily="34" charset="0"/>
              </a:defRPr>
            </a:lvl4pPr>
            <a:lvl5pPr algn="ctr">
              <a:spcBef>
                <a:spcPct val="20000"/>
              </a:spcBef>
              <a:defRPr sz="2000">
                <a:solidFill>
                  <a:schemeClr val="tx1"/>
                </a:solidFill>
                <a:latin typeface="Arial" panose="020B0604020202020204" pitchFamily="34" charset="0"/>
              </a:defRPr>
            </a:lvl5pPr>
            <a:lvl6pPr algn="ctr" fontAlgn="base">
              <a:spcBef>
                <a:spcPct val="20000"/>
              </a:spcBef>
              <a:spcAft>
                <a:spcPct val="0"/>
              </a:spcAft>
              <a:defRPr sz="2000">
                <a:solidFill>
                  <a:schemeClr val="tx1"/>
                </a:solidFill>
                <a:latin typeface="Arial" panose="020B0604020202020204" pitchFamily="34" charset="0"/>
              </a:defRPr>
            </a:lvl6pPr>
            <a:lvl7pPr algn="ctr" fontAlgn="base">
              <a:spcBef>
                <a:spcPct val="20000"/>
              </a:spcBef>
              <a:spcAft>
                <a:spcPct val="0"/>
              </a:spcAft>
              <a:defRPr sz="2000">
                <a:solidFill>
                  <a:schemeClr val="tx1"/>
                </a:solidFill>
                <a:latin typeface="Arial" panose="020B0604020202020204" pitchFamily="34" charset="0"/>
              </a:defRPr>
            </a:lvl7pPr>
            <a:lvl8pPr algn="ctr" fontAlgn="base">
              <a:spcBef>
                <a:spcPct val="20000"/>
              </a:spcBef>
              <a:spcAft>
                <a:spcPct val="0"/>
              </a:spcAft>
              <a:defRPr sz="2000">
                <a:solidFill>
                  <a:schemeClr val="tx1"/>
                </a:solidFill>
                <a:latin typeface="Arial" panose="020B0604020202020204" pitchFamily="34" charset="0"/>
              </a:defRPr>
            </a:lvl8pPr>
            <a:lvl9pPr algn="ctr" fontAlgn="base">
              <a:spcBef>
                <a:spcPct val="20000"/>
              </a:spcBef>
              <a:spcAft>
                <a:spcPct val="0"/>
              </a:spcAft>
              <a:defRPr sz="2000">
                <a:solidFill>
                  <a:schemeClr val="tx1"/>
                </a:solidFill>
                <a:latin typeface="Arial" panose="020B0604020202020204" pitchFamily="34" charset="0"/>
              </a:defRPr>
            </a:lvl9pPr>
          </a:lstStyle>
          <a:p>
            <a:pPr>
              <a:lnSpc>
                <a:spcPct val="90000"/>
              </a:lnSpc>
            </a:pPr>
            <a:r>
              <a:rPr lang="en-US" altLang="zh-CN" sz="1500" dirty="0">
                <a:ea typeface="宋体" panose="02010600030101010101" pitchFamily="2" charset="-122"/>
              </a:rPr>
              <a:t>www.hfut.edu.cn</a:t>
            </a:r>
          </a:p>
        </p:txBody>
      </p:sp>
    </p:spTree>
    <p:extLst>
      <p:ext uri="{BB962C8B-B14F-4D97-AF65-F5344CB8AC3E}">
        <p14:creationId xmlns:p14="http://schemas.microsoft.com/office/powerpoint/2010/main" val="82548237"/>
      </p:ext>
    </p:extLst>
  </p:cSld>
  <p:clrMapOvr>
    <a:masterClrMapping/>
  </p:clrMapOvr>
  <p:transition spd="slow">
    <p:wipe dir="d"/>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a:effectLst>
            <a:outerShdw blurRad="50800" dist="38100" dir="2700000" algn="tl" rotWithShape="0">
              <a:prstClr val="black">
                <a:alpha val="40000"/>
              </a:prstClr>
            </a:outerShdw>
          </a:effectLst>
        </p:spPr>
        <p:txBody>
          <a:bodyPr/>
          <a:lstStyle/>
          <a:p>
            <a:r>
              <a:rPr lang="en-US" altLang="zh-CN" sz="3000" dirty="0"/>
              <a:t>Python</a:t>
            </a:r>
            <a:r>
              <a:rPr lang="zh-CN" altLang="en-US" sz="3000" dirty="0"/>
              <a:t>与网页处理</a:t>
            </a:r>
            <a:endParaRPr lang="en-US" altLang="zh-CN" sz="1800" dirty="0">
              <a:solidFill>
                <a:schemeClr val="accent1"/>
              </a:solidFill>
            </a:endParaRPr>
          </a:p>
        </p:txBody>
      </p:sp>
      <p:sp>
        <p:nvSpPr>
          <p:cNvPr id="30" name="内容占位符 3"/>
          <p:cNvSpPr txBox="1">
            <a:spLocks/>
          </p:cNvSpPr>
          <p:nvPr/>
        </p:nvSpPr>
        <p:spPr bwMode="auto">
          <a:xfrm>
            <a:off x="465208" y="843558"/>
            <a:ext cx="8427272" cy="20128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lvl1pPr marL="257175" indent="-257175" algn="l" rtl="0" eaLnBrk="1" fontAlgn="base" hangingPunct="1">
              <a:spcBef>
                <a:spcPct val="20000"/>
              </a:spcBef>
              <a:spcAft>
                <a:spcPct val="0"/>
              </a:spcAft>
              <a:buClr>
                <a:schemeClr val="hlink"/>
              </a:buClr>
              <a:buFont typeface="Wingdings" panose="05000000000000000000" pitchFamily="2" charset="2"/>
              <a:buChar char="v"/>
              <a:defRPr lang="zh-CN" altLang="en-US" sz="2400" b="1" kern="1200">
                <a:solidFill>
                  <a:srgbClr val="6633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defRPr>
            </a:lvl1pPr>
            <a:lvl2pPr marL="557213" indent="-214313" algn="l" rtl="0" eaLnBrk="1" fontAlgn="base" hangingPunct="1">
              <a:spcBef>
                <a:spcPct val="20000"/>
              </a:spcBef>
              <a:spcAft>
                <a:spcPct val="0"/>
              </a:spcAft>
              <a:buClr>
                <a:schemeClr val="accent1"/>
              </a:buClr>
              <a:buFont typeface="Wingdings" panose="05000000000000000000" pitchFamily="2" charset="2"/>
              <a:buChar char="§"/>
              <a:defRPr lang="zh-CN" altLang="en-US" sz="2100" b="1" kern="1200">
                <a:solidFill>
                  <a:schemeClr val="tx1"/>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cs typeface="+mn-cs"/>
              </a:defRPr>
            </a:lvl2pPr>
            <a:lvl3pPr marL="857250" indent="-171450" algn="l" rtl="0" eaLnBrk="1" fontAlgn="base" hangingPunct="1">
              <a:spcBef>
                <a:spcPct val="20000"/>
              </a:spcBef>
              <a:spcAft>
                <a:spcPct val="0"/>
              </a:spcAft>
              <a:buClr>
                <a:schemeClr val="tx1"/>
              </a:buClr>
              <a:buChar char="•"/>
              <a:defRPr lang="zh-CN" altLang="en-US" sz="1800" b="1" kern="1200">
                <a:solidFill>
                  <a:schemeClr val="tx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mn-cs"/>
              </a:defRPr>
            </a:lvl3pPr>
            <a:lvl4pPr marL="1200150" indent="-171450" algn="l" rtl="0" eaLnBrk="1" fontAlgn="base" hangingPunct="1">
              <a:spcBef>
                <a:spcPct val="20000"/>
              </a:spcBef>
              <a:spcAft>
                <a:spcPct val="0"/>
              </a:spcAft>
              <a:buChar char="–"/>
              <a:defRPr lang="zh-CN" altLang="en-US" sz="1500" b="1" kern="1200">
                <a:solidFill>
                  <a:schemeClr val="tx1"/>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cs typeface="+mn-cs"/>
              </a:defRPr>
            </a:lvl4pPr>
            <a:lvl5pPr marL="1543050" indent="-171450" algn="l" rtl="0" eaLnBrk="1" fontAlgn="base" hangingPunct="1">
              <a:spcBef>
                <a:spcPct val="20000"/>
              </a:spcBef>
              <a:spcAft>
                <a:spcPct val="0"/>
              </a:spcAft>
              <a:buChar char="»"/>
              <a:defRPr lang="zh-CN" altLang="en-US" sz="1500" b="1" kern="1200">
                <a:solidFill>
                  <a:schemeClr val="tx1"/>
                </a:solidFill>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538163">
              <a:buNone/>
            </a:pPr>
            <a:r>
              <a:rPr lang="en-US" altLang="zh-CN" dirty="0">
                <a:solidFill>
                  <a:srgbClr val="003300"/>
                </a:solidFill>
                <a:effectLst/>
                <a:latin typeface="+mn-lt"/>
              </a:rPr>
              <a:t>Python</a:t>
            </a:r>
            <a:r>
              <a:rPr lang="en-US" altLang="zh-CN" dirty="0">
                <a:solidFill>
                  <a:srgbClr val="003300"/>
                </a:solidFill>
                <a:effectLst/>
              </a:rPr>
              <a:t> </a:t>
            </a:r>
            <a:r>
              <a:rPr lang="zh-CN" altLang="en-US" dirty="0">
                <a:solidFill>
                  <a:srgbClr val="003300"/>
                </a:solidFill>
                <a:effectLst/>
              </a:rPr>
              <a:t>语言发展中有一个里程碑式的应用事件，即美国谷歌</a:t>
            </a:r>
            <a:r>
              <a:rPr lang="en-US" altLang="zh-CN" dirty="0">
                <a:solidFill>
                  <a:srgbClr val="003300"/>
                </a:solidFill>
                <a:effectLst/>
                <a:latin typeface="Arial Narrow" panose="020B0606020202030204" pitchFamily="34" charset="0"/>
              </a:rPr>
              <a:t>(GOOGLE)</a:t>
            </a:r>
            <a:r>
              <a:rPr lang="zh-CN" altLang="en-US" dirty="0">
                <a:solidFill>
                  <a:srgbClr val="003300"/>
                </a:solidFill>
                <a:effectLst/>
              </a:rPr>
              <a:t>公司在搜索引擎后端采用</a:t>
            </a:r>
            <a:r>
              <a:rPr lang="en-US" altLang="zh-CN" dirty="0">
                <a:solidFill>
                  <a:srgbClr val="003300"/>
                </a:solidFill>
                <a:effectLst/>
              </a:rPr>
              <a:t>Python </a:t>
            </a:r>
            <a:r>
              <a:rPr lang="zh-CN" altLang="en-US" dirty="0">
                <a:solidFill>
                  <a:srgbClr val="003300"/>
                </a:solidFill>
                <a:effectLst/>
              </a:rPr>
              <a:t>语言进行链接处理和开发，这是该语言发展成熟的重要标志。</a:t>
            </a:r>
            <a:endParaRPr lang="en-US" altLang="zh-CN" dirty="0">
              <a:solidFill>
                <a:srgbClr val="003300"/>
              </a:solidFill>
              <a:effectLst/>
            </a:endParaRPr>
          </a:p>
          <a:p>
            <a:pPr marL="0" indent="538163">
              <a:buNone/>
            </a:pPr>
            <a:r>
              <a:rPr lang="en-US" altLang="zh-CN" dirty="0">
                <a:solidFill>
                  <a:srgbClr val="003300"/>
                </a:solidFill>
                <a:effectLst/>
              </a:rPr>
              <a:t>Python </a:t>
            </a:r>
            <a:r>
              <a:rPr lang="zh-CN" altLang="en-US" dirty="0">
                <a:solidFill>
                  <a:srgbClr val="003300"/>
                </a:solidFill>
                <a:effectLst/>
              </a:rPr>
              <a:t>语言的简洁性和脚本特点非常适合链接和网页处理。</a:t>
            </a:r>
          </a:p>
        </p:txBody>
      </p:sp>
      <p:sp>
        <p:nvSpPr>
          <p:cNvPr id="8" name="内容占位符 3"/>
          <p:cNvSpPr txBox="1">
            <a:spLocks/>
          </p:cNvSpPr>
          <p:nvPr/>
        </p:nvSpPr>
        <p:spPr bwMode="auto">
          <a:xfrm>
            <a:off x="465208" y="3219822"/>
            <a:ext cx="8499280"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lvl1pPr marL="257175" indent="-257175" algn="l" rtl="0" eaLnBrk="1" fontAlgn="base" hangingPunct="1">
              <a:spcBef>
                <a:spcPct val="20000"/>
              </a:spcBef>
              <a:spcAft>
                <a:spcPct val="0"/>
              </a:spcAft>
              <a:buClr>
                <a:schemeClr val="hlink"/>
              </a:buClr>
              <a:buFont typeface="Wingdings" panose="05000000000000000000" pitchFamily="2" charset="2"/>
              <a:buChar char="v"/>
              <a:defRPr lang="zh-CN" altLang="en-US" sz="2400" b="1" kern="1200">
                <a:solidFill>
                  <a:srgbClr val="6633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defRPr>
            </a:lvl1pPr>
            <a:lvl2pPr marL="557213" indent="-214313" algn="l" rtl="0" eaLnBrk="1" fontAlgn="base" hangingPunct="1">
              <a:spcBef>
                <a:spcPct val="20000"/>
              </a:spcBef>
              <a:spcAft>
                <a:spcPct val="0"/>
              </a:spcAft>
              <a:buClr>
                <a:schemeClr val="accent1"/>
              </a:buClr>
              <a:buFont typeface="Wingdings" panose="05000000000000000000" pitchFamily="2" charset="2"/>
              <a:buChar char="§"/>
              <a:defRPr lang="zh-CN" altLang="en-US" sz="2100" b="1" kern="1200">
                <a:solidFill>
                  <a:schemeClr val="tx1"/>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cs typeface="+mn-cs"/>
              </a:defRPr>
            </a:lvl2pPr>
            <a:lvl3pPr marL="857250" indent="-171450" algn="l" rtl="0" eaLnBrk="1" fontAlgn="base" hangingPunct="1">
              <a:spcBef>
                <a:spcPct val="20000"/>
              </a:spcBef>
              <a:spcAft>
                <a:spcPct val="0"/>
              </a:spcAft>
              <a:buClr>
                <a:schemeClr val="tx1"/>
              </a:buClr>
              <a:buChar char="•"/>
              <a:defRPr lang="zh-CN" altLang="en-US" sz="1800" b="1" kern="1200">
                <a:solidFill>
                  <a:schemeClr val="tx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mn-cs"/>
              </a:defRPr>
            </a:lvl3pPr>
            <a:lvl4pPr marL="1200150" indent="-171450" algn="l" rtl="0" eaLnBrk="1" fontAlgn="base" hangingPunct="1">
              <a:spcBef>
                <a:spcPct val="20000"/>
              </a:spcBef>
              <a:spcAft>
                <a:spcPct val="0"/>
              </a:spcAft>
              <a:buChar char="–"/>
              <a:defRPr lang="zh-CN" altLang="en-US" sz="1500" b="1" kern="1200">
                <a:solidFill>
                  <a:schemeClr val="tx1"/>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cs typeface="+mn-cs"/>
              </a:defRPr>
            </a:lvl4pPr>
            <a:lvl5pPr marL="1543050" indent="-171450" algn="l" rtl="0" eaLnBrk="1" fontAlgn="base" hangingPunct="1">
              <a:spcBef>
                <a:spcPct val="20000"/>
              </a:spcBef>
              <a:spcAft>
                <a:spcPct val="0"/>
              </a:spcAft>
              <a:buChar char="»"/>
              <a:defRPr lang="zh-CN" altLang="en-US" sz="1500" b="1" kern="1200">
                <a:solidFill>
                  <a:schemeClr val="tx1"/>
                </a:solidFill>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536575">
              <a:buNone/>
            </a:pPr>
            <a:r>
              <a:rPr lang="en-US" altLang="zh-CN" dirty="0">
                <a:solidFill>
                  <a:srgbClr val="003300"/>
                </a:solidFill>
                <a:effectLst/>
              </a:rPr>
              <a:t>Python </a:t>
            </a:r>
            <a:r>
              <a:rPr lang="zh-CN" altLang="en-US" dirty="0">
                <a:solidFill>
                  <a:srgbClr val="003300"/>
                </a:solidFill>
                <a:effectLst/>
              </a:rPr>
              <a:t>语言提供了很多类似的函数库，包括</a:t>
            </a:r>
            <a:r>
              <a:rPr lang="en-US" altLang="zh-CN" dirty="0" err="1">
                <a:solidFill>
                  <a:srgbClr val="003300"/>
                </a:solidFill>
                <a:effectLst/>
                <a:latin typeface="Arial Narrow" panose="020B0606020202030204" pitchFamily="34" charset="0"/>
              </a:rPr>
              <a:t>urllib</a:t>
            </a:r>
            <a:r>
              <a:rPr lang="zh-CN" altLang="en-US" dirty="0">
                <a:solidFill>
                  <a:srgbClr val="003300"/>
                </a:solidFill>
                <a:effectLst/>
                <a:latin typeface="Arial Narrow" panose="020B0606020202030204" pitchFamily="34" charset="0"/>
              </a:rPr>
              <a:t>、</a:t>
            </a:r>
            <a:r>
              <a:rPr lang="en-US" altLang="zh-CN" dirty="0">
                <a:solidFill>
                  <a:srgbClr val="003300"/>
                </a:solidFill>
                <a:effectLst/>
                <a:latin typeface="Arial Narrow" panose="020B0606020202030204" pitchFamily="34" charset="0"/>
              </a:rPr>
              <a:t>urllib2</a:t>
            </a:r>
            <a:r>
              <a:rPr lang="zh-CN" altLang="en-US" dirty="0">
                <a:solidFill>
                  <a:srgbClr val="003300"/>
                </a:solidFill>
                <a:effectLst/>
                <a:latin typeface="Arial Narrow" panose="020B0606020202030204" pitchFamily="34" charset="0"/>
              </a:rPr>
              <a:t>、</a:t>
            </a:r>
            <a:r>
              <a:rPr lang="en-US" altLang="zh-CN" dirty="0">
                <a:solidFill>
                  <a:srgbClr val="003300"/>
                </a:solidFill>
                <a:effectLst/>
                <a:latin typeface="Arial Narrow" panose="020B0606020202030204" pitchFamily="34" charset="0"/>
              </a:rPr>
              <a:t>urllib3</a:t>
            </a:r>
            <a:r>
              <a:rPr lang="zh-CN" altLang="en-US" dirty="0">
                <a:solidFill>
                  <a:srgbClr val="003300"/>
                </a:solidFill>
                <a:effectLst/>
                <a:latin typeface="Arial Narrow" panose="020B0606020202030204" pitchFamily="34" charset="0"/>
              </a:rPr>
              <a:t>、</a:t>
            </a:r>
            <a:r>
              <a:rPr lang="en-US" altLang="zh-CN" dirty="0" err="1">
                <a:solidFill>
                  <a:srgbClr val="003300"/>
                </a:solidFill>
                <a:effectLst/>
                <a:latin typeface="Arial Narrow" panose="020B0606020202030204" pitchFamily="34" charset="0"/>
              </a:rPr>
              <a:t>wget</a:t>
            </a:r>
            <a:r>
              <a:rPr lang="zh-CN" altLang="en-US" dirty="0">
                <a:solidFill>
                  <a:srgbClr val="003300"/>
                </a:solidFill>
                <a:effectLst/>
                <a:latin typeface="Arial Narrow" panose="020B0606020202030204" pitchFamily="34" charset="0"/>
              </a:rPr>
              <a:t>、</a:t>
            </a:r>
            <a:r>
              <a:rPr lang="en-US" altLang="zh-CN" dirty="0" err="1">
                <a:solidFill>
                  <a:srgbClr val="003300"/>
                </a:solidFill>
                <a:effectLst/>
                <a:latin typeface="Arial Narrow" panose="020B0606020202030204" pitchFamily="34" charset="0"/>
              </a:rPr>
              <a:t>scrapy</a:t>
            </a:r>
            <a:r>
              <a:rPr lang="zh-CN" altLang="en-US" dirty="0">
                <a:solidFill>
                  <a:srgbClr val="003300"/>
                </a:solidFill>
                <a:effectLst/>
                <a:latin typeface="Arial Narrow" panose="020B0606020202030204" pitchFamily="34" charset="0"/>
              </a:rPr>
              <a:t>、</a:t>
            </a:r>
            <a:r>
              <a:rPr lang="en-US" altLang="zh-CN" dirty="0">
                <a:solidFill>
                  <a:srgbClr val="003300"/>
                </a:solidFill>
                <a:effectLst/>
                <a:latin typeface="Arial Narrow" panose="020B0606020202030204" pitchFamily="34" charset="0"/>
              </a:rPr>
              <a:t>requests </a:t>
            </a:r>
            <a:r>
              <a:rPr lang="zh-CN" altLang="en-US" dirty="0">
                <a:solidFill>
                  <a:srgbClr val="003300"/>
                </a:solidFill>
                <a:effectLst/>
              </a:rPr>
              <a:t>等。这些库作用不同、使用方式不同、用户体验不同。</a:t>
            </a:r>
          </a:p>
        </p:txBody>
      </p:sp>
    </p:spTree>
    <p:extLst>
      <p:ext uri="{BB962C8B-B14F-4D97-AF65-F5344CB8AC3E}">
        <p14:creationId xmlns:p14="http://schemas.microsoft.com/office/powerpoint/2010/main" val="2624442979"/>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0">
                                            <p:txEl>
                                              <p:pRg st="0" end="0"/>
                                            </p:txEl>
                                          </p:spTgt>
                                        </p:tgtEl>
                                        <p:attrNameLst>
                                          <p:attrName>style.visibility</p:attrName>
                                        </p:attrNameLst>
                                      </p:cBhvr>
                                      <p:to>
                                        <p:strVal val="visible"/>
                                      </p:to>
                                    </p:set>
                                    <p:animEffect transition="in" filter="fade">
                                      <p:cBhvr>
                                        <p:cTn id="7" dur="1000"/>
                                        <p:tgtEl>
                                          <p:spTgt spid="30">
                                            <p:txEl>
                                              <p:pRg st="0" end="0"/>
                                            </p:txEl>
                                          </p:spTgt>
                                        </p:tgtEl>
                                      </p:cBhvr>
                                    </p:animEffect>
                                    <p:anim calcmode="lin" valueType="num">
                                      <p:cBhvr>
                                        <p:cTn id="8" dur="1000" fill="hold"/>
                                        <p:tgtEl>
                                          <p:spTgt spid="30">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0">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30">
                                            <p:txEl>
                                              <p:pRg st="1" end="1"/>
                                            </p:txEl>
                                          </p:spTgt>
                                        </p:tgtEl>
                                        <p:attrNameLst>
                                          <p:attrName>style.visibility</p:attrName>
                                        </p:attrNameLst>
                                      </p:cBhvr>
                                      <p:to>
                                        <p:strVal val="visible"/>
                                      </p:to>
                                    </p:set>
                                    <p:animEffect transition="in" filter="fade">
                                      <p:cBhvr>
                                        <p:cTn id="13" dur="1000"/>
                                        <p:tgtEl>
                                          <p:spTgt spid="30">
                                            <p:txEl>
                                              <p:pRg st="1" end="1"/>
                                            </p:txEl>
                                          </p:spTgt>
                                        </p:tgtEl>
                                      </p:cBhvr>
                                    </p:animEffect>
                                    <p:anim calcmode="lin" valueType="num">
                                      <p:cBhvr>
                                        <p:cTn id="14" dur="1000" fill="hold"/>
                                        <p:tgtEl>
                                          <p:spTgt spid="30">
                                            <p:txEl>
                                              <p:pRg st="1" end="1"/>
                                            </p:txEl>
                                          </p:spTgt>
                                        </p:tgtEl>
                                        <p:attrNameLst>
                                          <p:attrName>ppt_x</p:attrName>
                                        </p:attrNameLst>
                                      </p:cBhvr>
                                      <p:tavLst>
                                        <p:tav tm="0">
                                          <p:val>
                                            <p:strVal val="#ppt_x"/>
                                          </p:val>
                                        </p:tav>
                                        <p:tav tm="100000">
                                          <p:val>
                                            <p:strVal val="#ppt_x"/>
                                          </p:val>
                                        </p:tav>
                                      </p:tavLst>
                                    </p:anim>
                                    <p:anim calcmode="lin" valueType="num">
                                      <p:cBhvr>
                                        <p:cTn id="15" dur="1000" fill="hold"/>
                                        <p:tgtEl>
                                          <p:spTgt spid="30">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grpId="0" nodeType="clickEffect">
                                  <p:stCondLst>
                                    <p:cond delay="0"/>
                                  </p:stCondLst>
                                  <p:childTnLst>
                                    <p:set>
                                      <p:cBhvr>
                                        <p:cTn id="19" dur="1" fill="hold">
                                          <p:stCondLst>
                                            <p:cond delay="0"/>
                                          </p:stCondLst>
                                        </p:cTn>
                                        <p:tgtEl>
                                          <p:spTgt spid="8">
                                            <p:txEl>
                                              <p:pRg st="0" end="0"/>
                                            </p:txEl>
                                          </p:spTgt>
                                        </p:tgtEl>
                                        <p:attrNameLst>
                                          <p:attrName>style.visibility</p:attrName>
                                        </p:attrNameLst>
                                      </p:cBhvr>
                                      <p:to>
                                        <p:strVal val="visible"/>
                                      </p:to>
                                    </p:set>
                                    <p:animEffect transition="in" filter="fade">
                                      <p:cBhvr>
                                        <p:cTn id="20" dur="1000"/>
                                        <p:tgtEl>
                                          <p:spTgt spid="8">
                                            <p:txEl>
                                              <p:pRg st="0" end="0"/>
                                            </p:txEl>
                                          </p:spTgt>
                                        </p:tgtEl>
                                      </p:cBhvr>
                                    </p:animEffect>
                                    <p:anim calcmode="lin" valueType="num">
                                      <p:cBhvr>
                                        <p:cTn id="21"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22" dur="1000" fill="hold"/>
                                        <p:tgtEl>
                                          <p:spTgt spid="8">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build="p"/>
      <p:bldP spid="8"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标题 2"/>
          <p:cNvSpPr>
            <a:spLocks noGrp="1"/>
          </p:cNvSpPr>
          <p:nvPr>
            <p:ph type="title"/>
          </p:nvPr>
        </p:nvSpPr>
        <p:spPr/>
        <p:txBody>
          <a:bodyPr/>
          <a:lstStyle/>
          <a:p>
            <a:r>
              <a:rPr lang="en-US" sz="3000" dirty="0" err="1"/>
              <a:t>Python</a:t>
            </a:r>
            <a:r>
              <a:rPr altLang="en-US" sz="3000" dirty="0" err="1"/>
              <a:t>与网页处理</a:t>
            </a:r>
            <a:endParaRPr altLang="en-US" sz="3000" dirty="0"/>
          </a:p>
        </p:txBody>
      </p:sp>
      <p:sp>
        <p:nvSpPr>
          <p:cNvPr id="5" name="内容占位符 3"/>
          <p:cNvSpPr>
            <a:spLocks noGrp="1"/>
          </p:cNvSpPr>
          <p:nvPr>
            <p:ph idx="1"/>
          </p:nvPr>
        </p:nvSpPr>
        <p:spPr>
          <a:xfrm>
            <a:off x="457200" y="930082"/>
            <a:ext cx="8507288" cy="1422954"/>
          </a:xfrm>
        </p:spPr>
        <p:txBody>
          <a:bodyPr wrap="square">
            <a:spAutoFit/>
          </a:bodyPr>
          <a:lstStyle/>
          <a:p>
            <a:pPr marL="0" indent="622300">
              <a:lnSpc>
                <a:spcPct val="150000"/>
              </a:lnSpc>
              <a:buNone/>
            </a:pPr>
            <a:r>
              <a:rPr altLang="en-US" sz="2000" dirty="0">
                <a:solidFill>
                  <a:srgbClr val="003300"/>
                </a:solidFill>
              </a:rPr>
              <a:t>对于爬取回来的网页内容，可以通过</a:t>
            </a:r>
            <a:r>
              <a:rPr lang="en-US" sz="2000" dirty="0">
                <a:solidFill>
                  <a:srgbClr val="003300"/>
                </a:solidFill>
              </a:rPr>
              <a:t>re</a:t>
            </a:r>
            <a:r>
              <a:rPr altLang="en-US" sz="2000" dirty="0">
                <a:solidFill>
                  <a:srgbClr val="003300"/>
                </a:solidFill>
              </a:rPr>
              <a:t>（正则表达式）、</a:t>
            </a:r>
            <a:r>
              <a:rPr lang="en-US" sz="2000" dirty="0">
                <a:solidFill>
                  <a:srgbClr val="003300"/>
                </a:solidFill>
              </a:rPr>
              <a:t>beautifulsoup4</a:t>
            </a:r>
            <a:r>
              <a:rPr altLang="en-US" sz="2000" dirty="0">
                <a:solidFill>
                  <a:srgbClr val="003300"/>
                </a:solidFill>
              </a:rPr>
              <a:t>等函数库来处理，其中最重要且最主流的两个</a:t>
            </a:r>
            <a:r>
              <a:rPr lang="zh-CN" altLang="en-US" sz="2000" dirty="0">
                <a:solidFill>
                  <a:srgbClr val="003300"/>
                </a:solidFill>
              </a:rPr>
              <a:t>第三方</a:t>
            </a:r>
            <a:r>
              <a:rPr altLang="en-US" sz="2000" dirty="0">
                <a:solidFill>
                  <a:srgbClr val="003300"/>
                </a:solidFill>
              </a:rPr>
              <a:t>函数库：</a:t>
            </a:r>
            <a:r>
              <a:rPr lang="en-US" sz="2000" dirty="0">
                <a:solidFill>
                  <a:srgbClr val="003300"/>
                </a:solidFill>
              </a:rPr>
              <a:t>requests </a:t>
            </a:r>
            <a:r>
              <a:rPr altLang="en-US" sz="2000" dirty="0">
                <a:solidFill>
                  <a:srgbClr val="003300"/>
                </a:solidFill>
              </a:rPr>
              <a:t>和</a:t>
            </a:r>
            <a:r>
              <a:rPr lang="en-US" sz="2000" dirty="0">
                <a:solidFill>
                  <a:srgbClr val="003300"/>
                </a:solidFill>
              </a:rPr>
              <a:t>beautifulsoup4</a:t>
            </a:r>
            <a:r>
              <a:rPr altLang="en-US" sz="2000" dirty="0">
                <a:solidFill>
                  <a:srgbClr val="003300"/>
                </a:solidFill>
              </a:rPr>
              <a:t>。</a:t>
            </a:r>
          </a:p>
        </p:txBody>
      </p:sp>
      <p:sp>
        <p:nvSpPr>
          <p:cNvPr id="6" name="内容占位符 2"/>
          <p:cNvSpPr txBox="1">
            <a:spLocks/>
          </p:cNvSpPr>
          <p:nvPr/>
        </p:nvSpPr>
        <p:spPr bwMode="auto">
          <a:xfrm>
            <a:off x="457200" y="2499742"/>
            <a:ext cx="8507288" cy="15081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lvl1pPr marL="257175" indent="-257175" algn="l" rtl="0" eaLnBrk="1" fontAlgn="base" hangingPunct="1">
              <a:spcBef>
                <a:spcPct val="20000"/>
              </a:spcBef>
              <a:spcAft>
                <a:spcPct val="0"/>
              </a:spcAft>
              <a:buClr>
                <a:schemeClr val="hlink"/>
              </a:buClr>
              <a:buFont typeface="Wingdings" panose="05000000000000000000" pitchFamily="2" charset="2"/>
              <a:buChar char="v"/>
              <a:defRPr lang="zh-CN" altLang="en-US" sz="2400" b="1" kern="1200">
                <a:solidFill>
                  <a:srgbClr val="6633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defRPr>
            </a:lvl1pPr>
            <a:lvl2pPr marL="557213" indent="-214313" algn="l" rtl="0" eaLnBrk="1" fontAlgn="base" hangingPunct="1">
              <a:spcBef>
                <a:spcPct val="20000"/>
              </a:spcBef>
              <a:spcAft>
                <a:spcPct val="0"/>
              </a:spcAft>
              <a:buClr>
                <a:schemeClr val="accent1"/>
              </a:buClr>
              <a:buFont typeface="Wingdings" panose="05000000000000000000" pitchFamily="2" charset="2"/>
              <a:buChar char="§"/>
              <a:defRPr lang="zh-CN" altLang="en-US" sz="2100" b="1" kern="1200">
                <a:solidFill>
                  <a:schemeClr val="tx1"/>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cs typeface="+mn-cs"/>
              </a:defRPr>
            </a:lvl2pPr>
            <a:lvl3pPr marL="857250" indent="-171450" algn="l" rtl="0" eaLnBrk="1" fontAlgn="base" hangingPunct="1">
              <a:spcBef>
                <a:spcPct val="20000"/>
              </a:spcBef>
              <a:spcAft>
                <a:spcPct val="0"/>
              </a:spcAft>
              <a:buClr>
                <a:schemeClr val="tx1"/>
              </a:buClr>
              <a:buChar char="•"/>
              <a:defRPr lang="zh-CN" altLang="en-US" sz="1800" b="1" kern="1200">
                <a:solidFill>
                  <a:schemeClr val="tx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mn-cs"/>
              </a:defRPr>
            </a:lvl3pPr>
            <a:lvl4pPr marL="1200150" indent="-171450" algn="l" rtl="0" eaLnBrk="1" fontAlgn="base" hangingPunct="1">
              <a:spcBef>
                <a:spcPct val="20000"/>
              </a:spcBef>
              <a:spcAft>
                <a:spcPct val="0"/>
              </a:spcAft>
              <a:buChar char="–"/>
              <a:defRPr lang="zh-CN" altLang="en-US" sz="1500" b="1" kern="1200">
                <a:solidFill>
                  <a:schemeClr val="tx1"/>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cs typeface="+mn-cs"/>
              </a:defRPr>
            </a:lvl4pPr>
            <a:lvl5pPr marL="1543050" indent="-171450" algn="l" rtl="0" eaLnBrk="1" fontAlgn="base" hangingPunct="1">
              <a:spcBef>
                <a:spcPct val="20000"/>
              </a:spcBef>
              <a:spcAft>
                <a:spcPct val="0"/>
              </a:spcAft>
              <a:buChar char="»"/>
              <a:defRPr lang="zh-CN" altLang="en-US" sz="1500" b="1" kern="1200">
                <a:solidFill>
                  <a:schemeClr val="tx1"/>
                </a:solidFill>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536575">
              <a:buNone/>
            </a:pPr>
            <a:r>
              <a:rPr lang="zh-CN" altLang="en-US" sz="2000" dirty="0">
                <a:solidFill>
                  <a:srgbClr val="003300"/>
                </a:solidFill>
              </a:rPr>
              <a:t>网络爬虫应用一般分为两个步骤：</a:t>
            </a:r>
            <a:endParaRPr lang="en-US" altLang="zh-CN" sz="2000" dirty="0">
              <a:solidFill>
                <a:srgbClr val="003300"/>
              </a:solidFill>
            </a:endParaRPr>
          </a:p>
          <a:p>
            <a:pPr marL="0" lvl="1" indent="536575">
              <a:buNone/>
            </a:pPr>
            <a:r>
              <a:rPr lang="zh-CN" altLang="en-US" sz="2000" dirty="0">
                <a:solidFill>
                  <a:srgbClr val="663300"/>
                </a:solidFill>
              </a:rPr>
              <a:t>（</a:t>
            </a:r>
            <a:r>
              <a:rPr lang="en-US" altLang="zh-CN" sz="2000" dirty="0">
                <a:solidFill>
                  <a:srgbClr val="663300"/>
                </a:solidFill>
              </a:rPr>
              <a:t>1</a:t>
            </a:r>
            <a:r>
              <a:rPr lang="zh-CN" altLang="en-US" sz="2000" dirty="0">
                <a:solidFill>
                  <a:srgbClr val="663300"/>
                </a:solidFill>
              </a:rPr>
              <a:t>）通过网络连接获取网页内容</a:t>
            </a:r>
            <a:endParaRPr lang="en-US" altLang="zh-CN" sz="2000" dirty="0">
              <a:solidFill>
                <a:srgbClr val="663300"/>
              </a:solidFill>
            </a:endParaRPr>
          </a:p>
          <a:p>
            <a:pPr marL="0" lvl="1" indent="536575">
              <a:buNone/>
            </a:pPr>
            <a:r>
              <a:rPr lang="zh-CN" altLang="en-US" sz="2000" dirty="0">
                <a:solidFill>
                  <a:srgbClr val="663300"/>
                </a:solidFill>
              </a:rPr>
              <a:t>（</a:t>
            </a:r>
            <a:r>
              <a:rPr lang="en-US" altLang="zh-CN" sz="2000" dirty="0">
                <a:solidFill>
                  <a:srgbClr val="663300"/>
                </a:solidFill>
              </a:rPr>
              <a:t>2</a:t>
            </a:r>
            <a:r>
              <a:rPr lang="zh-CN" altLang="en-US" sz="2000" dirty="0">
                <a:solidFill>
                  <a:srgbClr val="663300"/>
                </a:solidFill>
              </a:rPr>
              <a:t>）对获得的网页内容进行处理</a:t>
            </a:r>
            <a:r>
              <a:rPr lang="zh-CN" altLang="en-US" sz="2000" dirty="0">
                <a:solidFill>
                  <a:srgbClr val="003300"/>
                </a:solidFill>
                <a:latin typeface="黑体" panose="02010609060101010101" pitchFamily="49" charset="-122"/>
                <a:ea typeface="黑体" panose="02010609060101010101" pitchFamily="49" charset="-122"/>
              </a:rPr>
              <a:t>。</a:t>
            </a:r>
          </a:p>
          <a:p>
            <a:pPr marL="0" indent="536575">
              <a:buNone/>
            </a:pPr>
            <a:r>
              <a:rPr lang="zh-CN" altLang="en-US" sz="2000" dirty="0">
                <a:solidFill>
                  <a:srgbClr val="003300"/>
                </a:solidFill>
              </a:rPr>
              <a:t>分别使用不同的函数库：</a:t>
            </a:r>
            <a:r>
              <a:rPr lang="en-US" altLang="zh-CN" sz="2000" dirty="0">
                <a:solidFill>
                  <a:srgbClr val="003300"/>
                </a:solidFill>
              </a:rPr>
              <a:t>requests </a:t>
            </a:r>
            <a:r>
              <a:rPr lang="zh-CN" altLang="en-US" sz="2000" dirty="0">
                <a:solidFill>
                  <a:srgbClr val="003300"/>
                </a:solidFill>
              </a:rPr>
              <a:t>和</a:t>
            </a:r>
            <a:r>
              <a:rPr lang="en-US" altLang="zh-CN" sz="2000" dirty="0">
                <a:solidFill>
                  <a:srgbClr val="003300"/>
                </a:solidFill>
              </a:rPr>
              <a:t>beautifulsoup4</a:t>
            </a:r>
            <a:r>
              <a:rPr lang="zh-CN" altLang="en-US" sz="2000" dirty="0">
                <a:solidFill>
                  <a:srgbClr val="003300"/>
                </a:solidFill>
              </a:rPr>
              <a:t>。</a:t>
            </a:r>
          </a:p>
        </p:txBody>
      </p:sp>
    </p:spTree>
    <p:extLst>
      <p:ext uri="{BB962C8B-B14F-4D97-AF65-F5344CB8AC3E}">
        <p14:creationId xmlns:p14="http://schemas.microsoft.com/office/powerpoint/2010/main" val="2785640699"/>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1000"/>
                                        <p:tgtEl>
                                          <p:spTgt spid="5">
                                            <p:txEl>
                                              <p:pRg st="0" end="0"/>
                                            </p:txEl>
                                          </p:spTgt>
                                        </p:tgtEl>
                                      </p:cBhvr>
                                    </p:animEffect>
                                    <p:anim calcmode="lin" valueType="num">
                                      <p:cBhvr>
                                        <p:cTn id="8"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6">
                                            <p:txEl>
                                              <p:pRg st="0" end="0"/>
                                            </p:txEl>
                                          </p:spTgt>
                                        </p:tgtEl>
                                        <p:attrNameLst>
                                          <p:attrName>style.visibility</p:attrName>
                                        </p:attrNameLst>
                                      </p:cBhvr>
                                      <p:to>
                                        <p:strVal val="visible"/>
                                      </p:to>
                                    </p:set>
                                    <p:animEffect transition="in" filter="fade">
                                      <p:cBhvr>
                                        <p:cTn id="14" dur="1000"/>
                                        <p:tgtEl>
                                          <p:spTgt spid="6">
                                            <p:txEl>
                                              <p:pRg st="0" end="0"/>
                                            </p:txEl>
                                          </p:spTgt>
                                        </p:tgtEl>
                                      </p:cBhvr>
                                    </p:animEffect>
                                    <p:anim calcmode="lin" valueType="num">
                                      <p:cBhvr>
                                        <p:cTn id="15"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6">
                                            <p:txEl>
                                              <p:pRg st="0" end="0"/>
                                            </p:txEl>
                                          </p:spTgt>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6">
                                            <p:txEl>
                                              <p:pRg st="1" end="1"/>
                                            </p:txEl>
                                          </p:spTgt>
                                        </p:tgtEl>
                                        <p:attrNameLst>
                                          <p:attrName>style.visibility</p:attrName>
                                        </p:attrNameLst>
                                      </p:cBhvr>
                                      <p:to>
                                        <p:strVal val="visible"/>
                                      </p:to>
                                    </p:set>
                                    <p:animEffect transition="in" filter="fade">
                                      <p:cBhvr>
                                        <p:cTn id="19" dur="1000"/>
                                        <p:tgtEl>
                                          <p:spTgt spid="6">
                                            <p:txEl>
                                              <p:pRg st="1" end="1"/>
                                            </p:txEl>
                                          </p:spTgt>
                                        </p:tgtEl>
                                      </p:cBhvr>
                                    </p:animEffect>
                                    <p:anim calcmode="lin" valueType="num">
                                      <p:cBhvr>
                                        <p:cTn id="20" dur="1000" fill="hold"/>
                                        <p:tgtEl>
                                          <p:spTgt spid="6">
                                            <p:txEl>
                                              <p:pRg st="1" end="1"/>
                                            </p:txEl>
                                          </p:spTgt>
                                        </p:tgtEl>
                                        <p:attrNameLst>
                                          <p:attrName>ppt_x</p:attrName>
                                        </p:attrNameLst>
                                      </p:cBhvr>
                                      <p:tavLst>
                                        <p:tav tm="0">
                                          <p:val>
                                            <p:strVal val="#ppt_x"/>
                                          </p:val>
                                        </p:tav>
                                        <p:tav tm="100000">
                                          <p:val>
                                            <p:strVal val="#ppt_x"/>
                                          </p:val>
                                        </p:tav>
                                      </p:tavLst>
                                    </p:anim>
                                    <p:anim calcmode="lin" valueType="num">
                                      <p:cBhvr>
                                        <p:cTn id="21" dur="1000" fill="hold"/>
                                        <p:tgtEl>
                                          <p:spTgt spid="6">
                                            <p:txEl>
                                              <p:pRg st="1" end="1"/>
                                            </p:txEl>
                                          </p:spTgt>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6">
                                            <p:txEl>
                                              <p:pRg st="2" end="2"/>
                                            </p:txEl>
                                          </p:spTgt>
                                        </p:tgtEl>
                                        <p:attrNameLst>
                                          <p:attrName>style.visibility</p:attrName>
                                        </p:attrNameLst>
                                      </p:cBhvr>
                                      <p:to>
                                        <p:strVal val="visible"/>
                                      </p:to>
                                    </p:set>
                                    <p:animEffect transition="in" filter="fade">
                                      <p:cBhvr>
                                        <p:cTn id="24" dur="1000"/>
                                        <p:tgtEl>
                                          <p:spTgt spid="6">
                                            <p:txEl>
                                              <p:pRg st="2" end="2"/>
                                            </p:txEl>
                                          </p:spTgt>
                                        </p:tgtEl>
                                      </p:cBhvr>
                                    </p:animEffect>
                                    <p:anim calcmode="lin" valueType="num">
                                      <p:cBhvr>
                                        <p:cTn id="25" dur="1000" fill="hold"/>
                                        <p:tgtEl>
                                          <p:spTgt spid="6">
                                            <p:txEl>
                                              <p:pRg st="2" end="2"/>
                                            </p:txEl>
                                          </p:spTgt>
                                        </p:tgtEl>
                                        <p:attrNameLst>
                                          <p:attrName>ppt_x</p:attrName>
                                        </p:attrNameLst>
                                      </p:cBhvr>
                                      <p:tavLst>
                                        <p:tav tm="0">
                                          <p:val>
                                            <p:strVal val="#ppt_x"/>
                                          </p:val>
                                        </p:tav>
                                        <p:tav tm="100000">
                                          <p:val>
                                            <p:strVal val="#ppt_x"/>
                                          </p:val>
                                        </p:tav>
                                      </p:tavLst>
                                    </p:anim>
                                    <p:anim calcmode="lin" valueType="num">
                                      <p:cBhvr>
                                        <p:cTn id="26" dur="1000" fill="hold"/>
                                        <p:tgtEl>
                                          <p:spTgt spid="6">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6">
                                            <p:txEl>
                                              <p:pRg st="3" end="3"/>
                                            </p:txEl>
                                          </p:spTgt>
                                        </p:tgtEl>
                                        <p:attrNameLst>
                                          <p:attrName>style.visibility</p:attrName>
                                        </p:attrNameLst>
                                      </p:cBhvr>
                                      <p:to>
                                        <p:strVal val="visible"/>
                                      </p:to>
                                    </p:set>
                                    <p:animEffect transition="in" filter="fade">
                                      <p:cBhvr>
                                        <p:cTn id="31" dur="1000"/>
                                        <p:tgtEl>
                                          <p:spTgt spid="6">
                                            <p:txEl>
                                              <p:pRg st="3" end="3"/>
                                            </p:txEl>
                                          </p:spTgt>
                                        </p:tgtEl>
                                      </p:cBhvr>
                                    </p:animEffect>
                                    <p:anim calcmode="lin" valueType="num">
                                      <p:cBhvr>
                                        <p:cTn id="32" dur="1000" fill="hold"/>
                                        <p:tgtEl>
                                          <p:spTgt spid="6">
                                            <p:txEl>
                                              <p:pRg st="3" end="3"/>
                                            </p:txEl>
                                          </p:spTgt>
                                        </p:tgtEl>
                                        <p:attrNameLst>
                                          <p:attrName>ppt_x</p:attrName>
                                        </p:attrNameLst>
                                      </p:cBhvr>
                                      <p:tavLst>
                                        <p:tav tm="0">
                                          <p:val>
                                            <p:strVal val="#ppt_x"/>
                                          </p:val>
                                        </p:tav>
                                        <p:tav tm="100000">
                                          <p:val>
                                            <p:strVal val="#ppt_x"/>
                                          </p:val>
                                        </p:tav>
                                      </p:tavLst>
                                    </p:anim>
                                    <p:anim calcmode="lin" valueType="num">
                                      <p:cBhvr>
                                        <p:cTn id="33" dur="1000" fill="hold"/>
                                        <p:tgtEl>
                                          <p:spTgt spid="6">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6"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标题 2"/>
          <p:cNvSpPr>
            <a:spLocks noGrp="1"/>
          </p:cNvSpPr>
          <p:nvPr>
            <p:ph type="title"/>
          </p:nvPr>
        </p:nvSpPr>
        <p:spPr/>
        <p:txBody>
          <a:bodyPr/>
          <a:lstStyle/>
          <a:p>
            <a:r>
              <a:rPr lang="zh-CN" altLang="en-US" sz="3000" dirty="0"/>
              <a:t>安装</a:t>
            </a:r>
            <a:r>
              <a:rPr lang="en-US" sz="3000" dirty="0"/>
              <a:t>requests </a:t>
            </a:r>
            <a:r>
              <a:rPr lang="zh-CN" altLang="en-US" sz="3000" dirty="0"/>
              <a:t>库</a:t>
            </a:r>
            <a:endParaRPr altLang="en-US" sz="3000" dirty="0"/>
          </a:p>
        </p:txBody>
      </p:sp>
      <p:sp>
        <p:nvSpPr>
          <p:cNvPr id="4" name="内容占位符 2"/>
          <p:cNvSpPr>
            <a:spLocks noGrp="1"/>
          </p:cNvSpPr>
          <p:nvPr>
            <p:ph idx="1"/>
          </p:nvPr>
        </p:nvSpPr>
        <p:spPr>
          <a:xfrm>
            <a:off x="457200" y="807244"/>
            <a:ext cx="8507288" cy="1274195"/>
          </a:xfrm>
        </p:spPr>
        <p:txBody>
          <a:bodyPr wrap="square">
            <a:spAutoFit/>
          </a:bodyPr>
          <a:lstStyle/>
          <a:p>
            <a:pPr marL="0" indent="622300">
              <a:buNone/>
              <a:defRPr/>
            </a:pPr>
            <a:r>
              <a:rPr altLang="en-US" dirty="0">
                <a:solidFill>
                  <a:srgbClr val="003300"/>
                </a:solidFill>
              </a:rPr>
              <a:t>采用</a:t>
            </a:r>
            <a:r>
              <a:rPr lang="en-US" dirty="0">
                <a:solidFill>
                  <a:srgbClr val="003300"/>
                </a:solidFill>
              </a:rPr>
              <a:t>pip </a:t>
            </a:r>
            <a:r>
              <a:rPr altLang="en-US" dirty="0">
                <a:solidFill>
                  <a:srgbClr val="003300"/>
                </a:solidFill>
              </a:rPr>
              <a:t>指令安装</a:t>
            </a:r>
            <a:r>
              <a:rPr lang="en-US" dirty="0">
                <a:solidFill>
                  <a:srgbClr val="003300"/>
                </a:solidFill>
              </a:rPr>
              <a:t>requests </a:t>
            </a:r>
            <a:r>
              <a:rPr altLang="en-US" dirty="0">
                <a:solidFill>
                  <a:srgbClr val="003300"/>
                </a:solidFill>
              </a:rPr>
              <a:t>库，如果在</a:t>
            </a:r>
            <a:r>
              <a:rPr lang="en-US" dirty="0">
                <a:solidFill>
                  <a:srgbClr val="003300"/>
                </a:solidFill>
              </a:rPr>
              <a:t>Python 2 </a:t>
            </a:r>
            <a:r>
              <a:rPr altLang="en-US" dirty="0">
                <a:solidFill>
                  <a:srgbClr val="003300"/>
                </a:solidFill>
              </a:rPr>
              <a:t>和</a:t>
            </a:r>
            <a:r>
              <a:rPr lang="en-US" dirty="0">
                <a:solidFill>
                  <a:srgbClr val="003300"/>
                </a:solidFill>
              </a:rPr>
              <a:t>Python 3 </a:t>
            </a:r>
            <a:r>
              <a:rPr altLang="en-US" dirty="0">
                <a:solidFill>
                  <a:srgbClr val="003300"/>
                </a:solidFill>
              </a:rPr>
              <a:t>并存的系统中，采用</a:t>
            </a:r>
            <a:r>
              <a:rPr lang="en-US" dirty="0">
                <a:solidFill>
                  <a:srgbClr val="003300"/>
                </a:solidFill>
              </a:rPr>
              <a:t>pip3 </a:t>
            </a:r>
            <a:r>
              <a:rPr altLang="en-US" dirty="0">
                <a:solidFill>
                  <a:srgbClr val="003300"/>
                </a:solidFill>
              </a:rPr>
              <a:t>指令</a:t>
            </a:r>
            <a:endParaRPr lang="en-US" altLang="en-US" dirty="0">
              <a:solidFill>
                <a:srgbClr val="003300"/>
              </a:solidFill>
            </a:endParaRPr>
          </a:p>
          <a:p>
            <a:pPr marL="0" indent="622300">
              <a:buNone/>
              <a:defRPr/>
            </a:pPr>
            <a:r>
              <a:rPr lang="en-US" b="1" dirty="0"/>
              <a:t>:\&gt;pip install requests </a:t>
            </a:r>
            <a:r>
              <a:rPr lang="en-US" b="1" dirty="0">
                <a:solidFill>
                  <a:srgbClr val="7030A0"/>
                </a:solidFill>
                <a:latin typeface="华文楷体" panose="02010600040101010101" pitchFamily="2" charset="-122"/>
                <a:ea typeface="华文楷体" panose="02010600040101010101" pitchFamily="2" charset="-122"/>
              </a:rPr>
              <a:t># </a:t>
            </a:r>
            <a:r>
              <a:rPr altLang="en-US" dirty="0">
                <a:solidFill>
                  <a:srgbClr val="7030A0"/>
                </a:solidFill>
                <a:latin typeface="华文楷体" panose="02010600040101010101" pitchFamily="2" charset="-122"/>
                <a:ea typeface="华文楷体" panose="02010600040101010101" pitchFamily="2" charset="-122"/>
              </a:rPr>
              <a:t>或者 </a:t>
            </a:r>
            <a:r>
              <a:rPr lang="en-US" b="1" dirty="0">
                <a:solidFill>
                  <a:srgbClr val="7030A0"/>
                </a:solidFill>
                <a:latin typeface="华文楷体" panose="02010600040101010101" pitchFamily="2" charset="-122"/>
                <a:ea typeface="华文楷体" panose="02010600040101010101" pitchFamily="2" charset="-122"/>
              </a:rPr>
              <a:t>pip3 install requests</a:t>
            </a:r>
            <a:endParaRPr altLang="en-US" dirty="0">
              <a:solidFill>
                <a:srgbClr val="7030A0"/>
              </a:solidFill>
              <a:latin typeface="华文楷体" panose="02010600040101010101" pitchFamily="2" charset="-122"/>
              <a:ea typeface="华文楷体" panose="02010600040101010101" pitchFamily="2" charset="-122"/>
            </a:endParaRPr>
          </a:p>
        </p:txBody>
      </p:sp>
      <p:sp>
        <p:nvSpPr>
          <p:cNvPr id="5" name="内容占位符 2"/>
          <p:cNvSpPr txBox="1">
            <a:spLocks/>
          </p:cNvSpPr>
          <p:nvPr/>
        </p:nvSpPr>
        <p:spPr bwMode="auto">
          <a:xfrm>
            <a:off x="457200" y="2427734"/>
            <a:ext cx="8497844" cy="17173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lvl1pPr marL="257175" indent="-257175" algn="l" rtl="0" eaLnBrk="1" fontAlgn="base" hangingPunct="1">
              <a:spcBef>
                <a:spcPct val="20000"/>
              </a:spcBef>
              <a:spcAft>
                <a:spcPct val="0"/>
              </a:spcAft>
              <a:buClr>
                <a:schemeClr val="hlink"/>
              </a:buClr>
              <a:buFont typeface="Wingdings" panose="05000000000000000000" pitchFamily="2" charset="2"/>
              <a:buChar char="v"/>
              <a:defRPr lang="zh-CN" altLang="en-US" sz="2400" b="1" kern="1200">
                <a:solidFill>
                  <a:srgbClr val="6633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defRPr>
            </a:lvl1pPr>
            <a:lvl2pPr marL="557213" indent="-214313" algn="l" rtl="0" eaLnBrk="1" fontAlgn="base" hangingPunct="1">
              <a:spcBef>
                <a:spcPct val="20000"/>
              </a:spcBef>
              <a:spcAft>
                <a:spcPct val="0"/>
              </a:spcAft>
              <a:buClr>
                <a:schemeClr val="accent1"/>
              </a:buClr>
              <a:buFont typeface="Wingdings" panose="05000000000000000000" pitchFamily="2" charset="2"/>
              <a:buChar char="§"/>
              <a:defRPr lang="zh-CN" altLang="en-US" sz="2100" b="1" kern="1200">
                <a:solidFill>
                  <a:schemeClr val="tx1"/>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cs typeface="+mn-cs"/>
              </a:defRPr>
            </a:lvl2pPr>
            <a:lvl3pPr marL="857250" indent="-171450" algn="l" rtl="0" eaLnBrk="1" fontAlgn="base" hangingPunct="1">
              <a:spcBef>
                <a:spcPct val="20000"/>
              </a:spcBef>
              <a:spcAft>
                <a:spcPct val="0"/>
              </a:spcAft>
              <a:buClr>
                <a:schemeClr val="tx1"/>
              </a:buClr>
              <a:buChar char="•"/>
              <a:defRPr lang="zh-CN" altLang="en-US" sz="1800" b="1" kern="1200">
                <a:solidFill>
                  <a:schemeClr val="tx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mn-cs"/>
              </a:defRPr>
            </a:lvl3pPr>
            <a:lvl4pPr marL="1200150" indent="-171450" algn="l" rtl="0" eaLnBrk="1" fontAlgn="base" hangingPunct="1">
              <a:spcBef>
                <a:spcPct val="20000"/>
              </a:spcBef>
              <a:spcAft>
                <a:spcPct val="0"/>
              </a:spcAft>
              <a:buChar char="–"/>
              <a:defRPr lang="zh-CN" altLang="en-US" sz="1500" b="1" kern="1200">
                <a:solidFill>
                  <a:schemeClr val="tx1"/>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cs typeface="+mn-cs"/>
              </a:defRPr>
            </a:lvl4pPr>
            <a:lvl5pPr marL="1543050" indent="-171450" algn="l" rtl="0" eaLnBrk="1" fontAlgn="base" hangingPunct="1">
              <a:spcBef>
                <a:spcPct val="20000"/>
              </a:spcBef>
              <a:spcAft>
                <a:spcPct val="0"/>
              </a:spcAft>
              <a:buChar char="»"/>
              <a:defRPr lang="zh-CN" altLang="en-US" sz="1500" b="1" kern="1200">
                <a:solidFill>
                  <a:schemeClr val="tx1"/>
                </a:solidFill>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538163">
              <a:buNone/>
              <a:defRPr/>
            </a:pPr>
            <a:r>
              <a:rPr lang="en-US" altLang="zh-CN" dirty="0"/>
              <a:t>:\&gt;</a:t>
            </a:r>
            <a:r>
              <a:rPr lang="en-US" dirty="0"/>
              <a:t>pip install beautifulsoup4 </a:t>
            </a:r>
          </a:p>
          <a:p>
            <a:pPr marL="0" indent="538163">
              <a:buNone/>
              <a:defRPr/>
            </a:pPr>
            <a:r>
              <a:rPr lang="en-US" altLang="en-US" dirty="0">
                <a:solidFill>
                  <a:srgbClr val="7030A0"/>
                </a:solidFill>
                <a:latin typeface="华文楷体" panose="02010600040101010101" pitchFamily="2" charset="-122"/>
                <a:ea typeface="华文楷体" panose="02010600040101010101" pitchFamily="2" charset="-122"/>
              </a:rPr>
              <a:t>      # </a:t>
            </a:r>
            <a:r>
              <a:rPr lang="zh-CN" altLang="en-US" dirty="0">
                <a:solidFill>
                  <a:srgbClr val="7030A0"/>
                </a:solidFill>
                <a:latin typeface="华文楷体" panose="02010600040101010101" pitchFamily="2" charset="-122"/>
                <a:ea typeface="华文楷体" panose="02010600040101010101" pitchFamily="2" charset="-122"/>
              </a:rPr>
              <a:t>或者 </a:t>
            </a:r>
            <a:r>
              <a:rPr lang="en-US" altLang="en-US" dirty="0">
                <a:solidFill>
                  <a:srgbClr val="7030A0"/>
                </a:solidFill>
                <a:latin typeface="华文楷体" panose="02010600040101010101" pitchFamily="2" charset="-122"/>
                <a:ea typeface="华文楷体" panose="02010600040101010101" pitchFamily="2" charset="-122"/>
              </a:rPr>
              <a:t>pip3 install beautifulsoup4</a:t>
            </a:r>
          </a:p>
          <a:p>
            <a:pPr marL="0" indent="538163">
              <a:buNone/>
              <a:defRPr/>
            </a:pPr>
            <a:r>
              <a:rPr lang="zh-CN" altLang="en-US" dirty="0">
                <a:solidFill>
                  <a:srgbClr val="003300"/>
                </a:solidFill>
              </a:rPr>
              <a:t>注意，不要安装</a:t>
            </a:r>
            <a:r>
              <a:rPr lang="en-US" altLang="en-US" dirty="0" err="1">
                <a:solidFill>
                  <a:srgbClr val="003300"/>
                </a:solidFill>
              </a:rPr>
              <a:t>beautifulsoup</a:t>
            </a:r>
            <a:r>
              <a:rPr lang="en-US" altLang="en-US" dirty="0">
                <a:solidFill>
                  <a:srgbClr val="003300"/>
                </a:solidFill>
              </a:rPr>
              <a:t> </a:t>
            </a:r>
            <a:r>
              <a:rPr lang="zh-CN" altLang="en-US" dirty="0">
                <a:solidFill>
                  <a:srgbClr val="003300"/>
                </a:solidFill>
              </a:rPr>
              <a:t>库，后者由于年久失修，已经不再维护了</a:t>
            </a:r>
            <a:r>
              <a:rPr lang="zh-CN" altLang="en-US" dirty="0">
                <a:solidFill>
                  <a:srgbClr val="7030A0"/>
                </a:solidFill>
                <a:latin typeface="华文楷体" panose="02010600040101010101" pitchFamily="2" charset="-122"/>
                <a:ea typeface="华文楷体" panose="02010600040101010101" pitchFamily="2" charset="-122"/>
              </a:rPr>
              <a:t>。</a:t>
            </a:r>
            <a:endParaRPr lang="zh-CN" altLang="en-US" dirty="0">
              <a:solidFill>
                <a:srgbClr val="003300"/>
              </a:solidFill>
            </a:endParaRPr>
          </a:p>
        </p:txBody>
      </p:sp>
    </p:spTree>
    <p:extLst>
      <p:ext uri="{BB962C8B-B14F-4D97-AF65-F5344CB8AC3E}">
        <p14:creationId xmlns:p14="http://schemas.microsoft.com/office/powerpoint/2010/main" val="2768865497"/>
      </p:ext>
    </p:extLst>
  </p:cSld>
  <p:clrMapOvr>
    <a:masterClrMapping/>
  </p:clrMapOvr>
  <p:transition spd="slow">
    <p:wipe dir="d"/>
  </p:transition>
</p:sld>
</file>

<file path=ppt/theme/theme1.xml><?xml version="1.0" encoding="utf-8"?>
<a:theme xmlns:a="http://schemas.openxmlformats.org/drawingml/2006/main" name="计算机网络导论">
  <a:themeElements>
    <a:clrScheme name="Office 主题 1">
      <a:dk1>
        <a:srgbClr val="1D4940"/>
      </a:dk1>
      <a:lt1>
        <a:srgbClr val="FFFFFF"/>
      </a:lt1>
      <a:dk2>
        <a:srgbClr val="3F716F"/>
      </a:dk2>
      <a:lt2>
        <a:srgbClr val="C0C0C0"/>
      </a:lt2>
      <a:accent1>
        <a:srgbClr val="669E86"/>
      </a:accent1>
      <a:accent2>
        <a:srgbClr val="A2CAB4"/>
      </a:accent2>
      <a:accent3>
        <a:srgbClr val="FFFFFF"/>
      </a:accent3>
      <a:accent4>
        <a:srgbClr val="173D35"/>
      </a:accent4>
      <a:accent5>
        <a:srgbClr val="B8CCC3"/>
      </a:accent5>
      <a:accent6>
        <a:srgbClr val="92B7A3"/>
      </a:accent6>
      <a:hlink>
        <a:srgbClr val="8CA35F"/>
      </a:hlink>
      <a:folHlink>
        <a:srgbClr val="C1B05D"/>
      </a:folHlink>
    </a:clrScheme>
    <a:fontScheme name="Office 主题">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Office 主题 1">
        <a:dk1>
          <a:srgbClr val="1D4940"/>
        </a:dk1>
        <a:lt1>
          <a:srgbClr val="FFFFFF"/>
        </a:lt1>
        <a:dk2>
          <a:srgbClr val="3F716F"/>
        </a:dk2>
        <a:lt2>
          <a:srgbClr val="C0C0C0"/>
        </a:lt2>
        <a:accent1>
          <a:srgbClr val="669E86"/>
        </a:accent1>
        <a:accent2>
          <a:srgbClr val="A2CAB4"/>
        </a:accent2>
        <a:accent3>
          <a:srgbClr val="FFFFFF"/>
        </a:accent3>
        <a:accent4>
          <a:srgbClr val="173D35"/>
        </a:accent4>
        <a:accent5>
          <a:srgbClr val="B8CCC3"/>
        </a:accent5>
        <a:accent6>
          <a:srgbClr val="92B7A3"/>
        </a:accent6>
        <a:hlink>
          <a:srgbClr val="8CA35F"/>
        </a:hlink>
        <a:folHlink>
          <a:srgbClr val="C1B05D"/>
        </a:folHlink>
      </a:clrScheme>
      <a:clrMap bg1="lt1" tx1="dk1" bg2="lt2" tx2="dk2" accent1="accent1" accent2="accent2" accent3="accent3" accent4="accent4" accent5="accent5" accent6="accent6" hlink="hlink" folHlink="folHlink"/>
    </a:extraClrScheme>
    <a:extraClrScheme>
      <a:clrScheme name="Office 主题 2">
        <a:dk1>
          <a:srgbClr val="093575"/>
        </a:dk1>
        <a:lt1>
          <a:srgbClr val="FFFFFF"/>
        </a:lt1>
        <a:dk2>
          <a:srgbClr val="000066"/>
        </a:dk2>
        <a:lt2>
          <a:srgbClr val="808080"/>
        </a:lt2>
        <a:accent1>
          <a:srgbClr val="4B92E1"/>
        </a:accent1>
        <a:accent2>
          <a:srgbClr val="99CCFF"/>
        </a:accent2>
        <a:accent3>
          <a:srgbClr val="FFFFFF"/>
        </a:accent3>
        <a:accent4>
          <a:srgbClr val="062C63"/>
        </a:accent4>
        <a:accent5>
          <a:srgbClr val="B1C7EE"/>
        </a:accent5>
        <a:accent6>
          <a:srgbClr val="8AB9E7"/>
        </a:accent6>
        <a:hlink>
          <a:srgbClr val="0066CC"/>
        </a:hlink>
        <a:folHlink>
          <a:srgbClr val="AF67FF"/>
        </a:folHlink>
      </a:clrScheme>
      <a:clrMap bg1="lt1" tx1="dk1" bg2="lt2" tx2="dk2" accent1="accent1" accent2="accent2" accent3="accent3" accent4="accent4" accent5="accent5" accent6="accent6" hlink="hlink" folHlink="folHlink"/>
    </a:extraClrScheme>
    <a:extraClrScheme>
      <a:clrScheme name="Office 主题 3">
        <a:dk1>
          <a:srgbClr val="0B4C5B"/>
        </a:dk1>
        <a:lt1>
          <a:srgbClr val="FFFFFF"/>
        </a:lt1>
        <a:dk2>
          <a:srgbClr val="000000"/>
        </a:dk2>
        <a:lt2>
          <a:srgbClr val="969696"/>
        </a:lt2>
        <a:accent1>
          <a:srgbClr val="E3BE05"/>
        </a:accent1>
        <a:accent2>
          <a:srgbClr val="81C200"/>
        </a:accent2>
        <a:accent3>
          <a:srgbClr val="FFFFFF"/>
        </a:accent3>
        <a:accent4>
          <a:srgbClr val="08404C"/>
        </a:accent4>
        <a:accent5>
          <a:srgbClr val="EFDBAA"/>
        </a:accent5>
        <a:accent6>
          <a:srgbClr val="74B000"/>
        </a:accent6>
        <a:hlink>
          <a:srgbClr val="CC3300"/>
        </a:hlink>
        <a:folHlink>
          <a:srgbClr val="9966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计算机网络导论" id="{9B6757F1-39F4-4CAD-A453-7C86058A60BC}" vid="{AF05E7AE-231F-4B09-9E2E-3493E49854C0}"/>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45990</TotalTime>
  <Pages>242</Pages>
  <Words>3720</Words>
  <Application>Microsoft Office PowerPoint</Application>
  <PresentationFormat>全屏显示(16:9)</PresentationFormat>
  <Paragraphs>247</Paragraphs>
  <Slides>66</Slides>
  <Notes>8</Notes>
  <HiddenSlides>0</HiddenSlides>
  <MMClips>0</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66</vt:i4>
      </vt:variant>
    </vt:vector>
  </HeadingPairs>
  <TitlesOfParts>
    <vt:vector size="82" baseType="lpstr">
      <vt:lpstr>仿宋</vt:lpstr>
      <vt:lpstr>黑体</vt:lpstr>
      <vt:lpstr>华文行楷</vt:lpstr>
      <vt:lpstr>华文琥珀</vt:lpstr>
      <vt:lpstr>华文楷体</vt:lpstr>
      <vt:lpstr>华文隶书</vt:lpstr>
      <vt:lpstr>华文新魏</vt:lpstr>
      <vt:lpstr>楷体</vt:lpstr>
      <vt:lpstr>宋体</vt:lpstr>
      <vt:lpstr>微软雅黑</vt:lpstr>
      <vt:lpstr>Arial</vt:lpstr>
      <vt:lpstr>Arial Narrow</vt:lpstr>
      <vt:lpstr>Times New Roman</vt:lpstr>
      <vt:lpstr>Verdana</vt:lpstr>
      <vt:lpstr>Wingdings</vt:lpstr>
      <vt:lpstr>计算机网络导论</vt:lpstr>
      <vt:lpstr>Python语言程序设计-7</vt:lpstr>
      <vt:lpstr>问题概述</vt:lpstr>
      <vt:lpstr>问题概述</vt:lpstr>
      <vt:lpstr>问题概述</vt:lpstr>
      <vt:lpstr>问题概述</vt:lpstr>
      <vt:lpstr>问题概述</vt:lpstr>
      <vt:lpstr>Python与网页处理</vt:lpstr>
      <vt:lpstr>Python与网页处理</vt:lpstr>
      <vt:lpstr>安装requests 库</vt:lpstr>
      <vt:lpstr>拓展：Robots 排除协议</vt:lpstr>
      <vt:lpstr>requests 库的使用</vt:lpstr>
      <vt:lpstr>requests 库中的网页请求函数</vt:lpstr>
      <vt:lpstr>requests 库中的网页请求函数</vt:lpstr>
      <vt:lpstr>Response 对象的属性</vt:lpstr>
      <vt:lpstr>Response 对象的属性</vt:lpstr>
      <vt:lpstr>Response 对象的属性</vt:lpstr>
      <vt:lpstr>Response 对象的属性</vt:lpstr>
      <vt:lpstr>Response 对象的属性</vt:lpstr>
      <vt:lpstr>Response 对象的属性</vt:lpstr>
      <vt:lpstr>拓展：HTTP 的GET 和POST</vt:lpstr>
      <vt:lpstr>beautifulsoup4库的使用</vt:lpstr>
      <vt:lpstr>beautifulsoup4库的使用</vt:lpstr>
      <vt:lpstr>beautifulsoup4库的使用</vt:lpstr>
      <vt:lpstr>beautifulsoup4 库解析</vt:lpstr>
      <vt:lpstr>BeautifulSoup 对象的常用属性</vt:lpstr>
      <vt:lpstr>BeautifulSoup 对象的常用属性</vt:lpstr>
      <vt:lpstr>BeautifulSoup 对象的常用属性</vt:lpstr>
      <vt:lpstr>标签对象的常用属性</vt:lpstr>
      <vt:lpstr>标签对象的常用属性</vt:lpstr>
      <vt:lpstr>标签对象的常用属性</vt:lpstr>
      <vt:lpstr>查找对应标签</vt:lpstr>
      <vt:lpstr>查找对应标签</vt:lpstr>
      <vt:lpstr>查找对应标签</vt:lpstr>
      <vt:lpstr>查找对应标签</vt:lpstr>
      <vt:lpstr>拓展：正则表达式</vt:lpstr>
      <vt:lpstr>查找对应标签</vt:lpstr>
      <vt:lpstr>beautifulsoup4库</vt:lpstr>
      <vt:lpstr>思考与练习：</vt:lpstr>
      <vt:lpstr>中国大学排名爬虫案例</vt:lpstr>
      <vt:lpstr>中国大学排名爬虫</vt:lpstr>
      <vt:lpstr>爬取网页内容</vt:lpstr>
      <vt:lpstr>爬取网页内容</vt:lpstr>
      <vt:lpstr>爬取网页内容</vt:lpstr>
      <vt:lpstr>爬取网页内容</vt:lpstr>
      <vt:lpstr>爬取网页内容</vt:lpstr>
      <vt:lpstr>爬取网页内容</vt:lpstr>
      <vt:lpstr>修改</vt:lpstr>
      <vt:lpstr>中国大学排名爬虫</vt:lpstr>
      <vt:lpstr>中国大学排名爬虫</vt:lpstr>
      <vt:lpstr>运行结果</vt:lpstr>
      <vt:lpstr>爬虫程序修改</vt:lpstr>
      <vt:lpstr>爬虫程序修改</vt:lpstr>
      <vt:lpstr>中国大学排名爬虫</vt:lpstr>
      <vt:lpstr>拓展：大学排名</vt:lpstr>
      <vt:lpstr>搜索关键词自动提交-实例</vt:lpstr>
      <vt:lpstr>搜索关键词自动提交</vt:lpstr>
      <vt:lpstr>百度查询结果页面 HTML片段</vt:lpstr>
      <vt:lpstr>搜索关键词自动提交</vt:lpstr>
      <vt:lpstr>搜索关键词自动提交</vt:lpstr>
      <vt:lpstr>搜索关键词自动提交</vt:lpstr>
      <vt:lpstr>思考</vt:lpstr>
      <vt:lpstr>拓展：CAPTCHA 验证码</vt:lpstr>
      <vt:lpstr>拓展：CAPTCHA 验证码</vt:lpstr>
      <vt:lpstr>本章小结</vt:lpstr>
      <vt:lpstr>程序练习题</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计算机文化基础</dc:title>
  <dc:subject>第4版</dc:subject>
  <dc:creator>同济大学计算机基础教研室</dc:creator>
  <cp:lastModifiedBy>lengjl</cp:lastModifiedBy>
  <cp:revision>1251</cp:revision>
  <cp:lastPrinted>1999-01-27T10:46:04Z</cp:lastPrinted>
  <dcterms:created xsi:type="dcterms:W3CDTF">1996-12-01T19:28:20Z</dcterms:created>
  <dcterms:modified xsi:type="dcterms:W3CDTF">2018-04-20T08:45:02Z</dcterms:modified>
</cp:coreProperties>
</file>